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8"/>
  </p:notesMasterIdLst>
  <p:sldIdLst>
    <p:sldId id="487" r:id="rId2"/>
    <p:sldId id="269" r:id="rId3"/>
    <p:sldId id="263" r:id="rId4"/>
    <p:sldId id="306" r:id="rId5"/>
    <p:sldId id="491" r:id="rId6"/>
    <p:sldId id="488" r:id="rId7"/>
    <p:sldId id="502" r:id="rId8"/>
    <p:sldId id="505" r:id="rId9"/>
    <p:sldId id="506" r:id="rId10"/>
    <p:sldId id="499" r:id="rId11"/>
    <p:sldId id="492" r:id="rId12"/>
    <p:sldId id="503" r:id="rId13"/>
    <p:sldId id="504" r:id="rId14"/>
    <p:sldId id="493" r:id="rId15"/>
    <p:sldId id="494" r:id="rId16"/>
    <p:sldId id="495" r:id="rId17"/>
    <p:sldId id="497" r:id="rId18"/>
    <p:sldId id="500" r:id="rId19"/>
    <p:sldId id="501" r:id="rId20"/>
    <p:sldId id="498" r:id="rId21"/>
    <p:sldId id="508" r:id="rId22"/>
    <p:sldId id="507" r:id="rId23"/>
    <p:sldId id="510" r:id="rId24"/>
    <p:sldId id="509" r:id="rId25"/>
    <p:sldId id="511" r:id="rId26"/>
    <p:sldId id="512" r:id="rId27"/>
    <p:sldId id="513" r:id="rId28"/>
    <p:sldId id="514" r:id="rId29"/>
    <p:sldId id="496" r:id="rId30"/>
    <p:sldId id="489" r:id="rId31"/>
    <p:sldId id="368" r:id="rId32"/>
    <p:sldId id="478" r:id="rId33"/>
    <p:sldId id="367" r:id="rId34"/>
    <p:sldId id="370" r:id="rId35"/>
    <p:sldId id="371" r:id="rId36"/>
    <p:sldId id="482" r:id="rId37"/>
    <p:sldId id="479" r:id="rId38"/>
    <p:sldId id="372" r:id="rId39"/>
    <p:sldId id="369" r:id="rId40"/>
    <p:sldId id="373" r:id="rId41"/>
    <p:sldId id="374" r:id="rId42"/>
    <p:sldId id="375" r:id="rId43"/>
    <p:sldId id="376" r:id="rId44"/>
    <p:sldId id="377" r:id="rId45"/>
    <p:sldId id="378" r:id="rId46"/>
    <p:sldId id="322" r:id="rId4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347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433"/>
    <p:restoredTop sz="95755"/>
  </p:normalViewPr>
  <p:slideViewPr>
    <p:cSldViewPr snapToGrid="0" snapToObjects="1">
      <p:cViewPr varScale="1">
        <p:scale>
          <a:sx n="102" d="100"/>
          <a:sy n="102" d="100"/>
        </p:scale>
        <p:origin x="208" y="6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CE9EC7-B820-6D48-98A2-788C4EA25CA8}" type="datetimeFigureOut">
              <a:rPr lang="ru-RU" smtClean="0"/>
              <a:t>25.11.2025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3E5BD0-FF36-E94A-A7CE-93F914210A4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110444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27" name="Google Shape;227;g281187cce4d_2_3925:notes"/>
          <p:cNvSpPr txBox="1">
            <a:spLocks noGrp="1"/>
          </p:cNvSpPr>
          <p:nvPr>
            <p:ph type="body" idx="1"/>
          </p:nvPr>
        </p:nvSpPr>
        <p:spPr bwMode="auto">
          <a:xfrm>
            <a:off x="1219200" y="3300413"/>
            <a:ext cx="9753600" cy="2700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175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pPr>
            <a:r>
              <a:rPr lang="ru-RU"/>
              <a:t>УРФУ - один из крупнейших вузов страны в том числе в сфере ИТ,</a:t>
            </a:r>
            <a:endParaRPr/>
          </a:p>
          <a:p>
            <a:pPr marL="45720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ru-RU"/>
              <a:t>а также сфере искусственного интеллекта</a:t>
            </a:r>
            <a:endParaRPr/>
          </a:p>
        </p:txBody>
      </p:sp>
      <p:sp>
        <p:nvSpPr>
          <p:cNvPr id="228" name="Google Shape;228;g281187cce4d_2_3925:notes"/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9DAE7A75-D024-A1F3-1831-A91EF550088D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27" name="Google Shape;227;g281187cce4d_2_3925:notes">
            <a:extLst>
              <a:ext uri="{FF2B5EF4-FFF2-40B4-BE49-F238E27FC236}">
                <a16:creationId xmlns:a16="http://schemas.microsoft.com/office/drawing/2014/main" id="{0434F228-03BD-7248-114A-D29F1CFE912F}"/>
              </a:ext>
            </a:extLst>
          </p:cNvPr>
          <p:cNvSpPr txBox="1">
            <a:spLocks noGrp="1"/>
          </p:cNvSpPr>
          <p:nvPr>
            <p:ph type="body" idx="1"/>
          </p:nvPr>
        </p:nvSpPr>
        <p:spPr bwMode="auto">
          <a:xfrm>
            <a:off x="1219200" y="3300413"/>
            <a:ext cx="9753600" cy="2700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175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pPr>
            <a:r>
              <a:rPr lang="ru-RU" dirty="0"/>
              <a:t>УРФУ - один из крупнейших вузов страны в том числе в сфере ИТ,</a:t>
            </a:r>
            <a:endParaRPr dirty="0"/>
          </a:p>
          <a:p>
            <a:pPr marL="45720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ru-RU" dirty="0"/>
              <a:t>а также сфере искусственного интеллекта</a:t>
            </a:r>
            <a:endParaRPr dirty="0"/>
          </a:p>
        </p:txBody>
      </p:sp>
      <p:sp>
        <p:nvSpPr>
          <p:cNvPr id="228" name="Google Shape;228;g281187cce4d_2_3925:notes">
            <a:extLst>
              <a:ext uri="{FF2B5EF4-FFF2-40B4-BE49-F238E27FC236}">
                <a16:creationId xmlns:a16="http://schemas.microsoft.com/office/drawing/2014/main" id="{BACF9C3D-9350-6381-B372-4B866DA5C3F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761742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E7718EA-7D96-2C42-99BB-3CFB79B669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F6466544-4255-6243-97FB-02909C5525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D28F637-6F5B-CF4A-9C43-9506A86CEF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FDE9A-95AE-C54E-9BD2-E3F1B3A36F9A}" type="datetimeFigureOut">
              <a:rPr lang="ru-RU" smtClean="0"/>
              <a:t>25.11.2025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488A65E-0065-A140-ABD0-A59FEDBF10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FAEDB0A-F00B-6244-B0E2-77FDFB9288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D8CBC-7EA0-3C47-A853-8C1656C2B38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960532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80DC0B1-0B4A-DA4A-8F46-8544E177D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0ED3D392-0596-9646-A781-7038F8A26E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4F2AC5C-AAE7-E24C-BBEC-188088BA6A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FDE9A-95AE-C54E-9BD2-E3F1B3A36F9A}" type="datetimeFigureOut">
              <a:rPr lang="ru-RU" smtClean="0"/>
              <a:t>25.11.2025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59B7AE0-C709-8140-809C-1F782FA2B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AA4B86F-2097-CA44-9056-4AA49122EB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D8CBC-7EA0-3C47-A853-8C1656C2B38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890744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3F4B38E6-9848-7446-AC7C-F121E4BD590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50A8DE01-3831-B34A-8A79-0F66BF5558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56F112D-0EF7-6F40-9861-A5D8509785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FDE9A-95AE-C54E-9BD2-E3F1B3A36F9A}" type="datetimeFigureOut">
              <a:rPr lang="ru-RU" smtClean="0"/>
              <a:t>25.11.2025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98AB2B4-C772-FF44-B5F1-A3F6CB7892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BFEF180-3FA5-E243-8A5D-909664FD7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D8CBC-7EA0-3C47-A853-8C1656C2B38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864418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3B25497-97F3-124F-8142-266C3B5CC9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D8490F0-0CCC-D54C-AC22-B0E578F587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4183EEA-6653-F246-921B-108B45B60A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FDE9A-95AE-C54E-9BD2-E3F1B3A36F9A}" type="datetimeFigureOut">
              <a:rPr lang="ru-RU" smtClean="0"/>
              <a:t>25.11.2025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8EAC72E-5556-BB4E-8612-A487D58E6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7ED3518-05CB-A441-AE64-34F5BDFDE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D8CBC-7EA0-3C47-A853-8C1656C2B38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577789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D4FD20-7E0C-3A40-B214-7B5F8B461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05B35E9-02CE-9943-A678-CC0EF9B96E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645EC38-D87F-1D49-A319-3BC8D1540B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FDE9A-95AE-C54E-9BD2-E3F1B3A36F9A}" type="datetimeFigureOut">
              <a:rPr lang="ru-RU" smtClean="0"/>
              <a:t>25.11.2025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9F7AD42-BFBC-E542-A647-5249AB868B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34CCC0-4849-6840-9F70-22AE88970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D8CBC-7EA0-3C47-A853-8C1656C2B38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528175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29050BF-6010-6E46-8673-2707CC6BB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A3A4616-EDC6-7444-82B6-568A51C466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794AB7AD-6678-D54D-A86A-CD4848DBEB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FC4272C-940D-184A-BE8D-3E62A6DD5F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FDE9A-95AE-C54E-9BD2-E3F1B3A36F9A}" type="datetimeFigureOut">
              <a:rPr lang="ru-RU" smtClean="0"/>
              <a:t>25.11.2025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0702E98-D921-EB42-BD2C-85E6117DB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5265CD4-75DF-814D-A7C6-30A56C617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D8CBC-7EA0-3C47-A853-8C1656C2B38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64646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D7C1357-ADF1-E943-8F50-FF7AF1BC0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7C72A80-9D9F-4A45-B780-F1F55BE4D1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FD7C2B7B-8801-8A46-8EF1-869D35B039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FAD9A4F1-CDBA-8240-BC33-B592279D65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4B8EA84E-3B86-8A4D-A8BC-41A98B839B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16C71DB8-8769-DF48-B77C-BD0187E8D6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FDE9A-95AE-C54E-9BD2-E3F1B3A36F9A}" type="datetimeFigureOut">
              <a:rPr lang="ru-RU" smtClean="0"/>
              <a:t>25.11.2025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CF2F7C3B-E610-A34A-8DC7-F821CF2B64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AC468B06-4421-6D46-856A-9ABCE0DA1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D8CBC-7EA0-3C47-A853-8C1656C2B38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838989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77CC676-139C-6043-98AF-53FDDCB5A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FED45A49-54B7-1741-BC17-BBBF3E52E9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FDE9A-95AE-C54E-9BD2-E3F1B3A36F9A}" type="datetimeFigureOut">
              <a:rPr lang="ru-RU" smtClean="0"/>
              <a:t>25.11.2025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A3119A26-331A-EA49-B48B-464A5264E0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C5BF027C-2555-D340-B2AD-3A8EE6F399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D8CBC-7EA0-3C47-A853-8C1656C2B38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844734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2798BD5F-A930-5A4B-822F-C6473E6415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FDE9A-95AE-C54E-9BD2-E3F1B3A36F9A}" type="datetimeFigureOut">
              <a:rPr lang="ru-RU" smtClean="0"/>
              <a:t>25.11.2025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A6BA88FB-98F8-1342-B128-305D95E98A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76678EC-40EF-534C-B8FA-EE7CE7D55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D8CBC-7EA0-3C47-A853-8C1656C2B38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52023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578274B-3B88-6248-A442-2F2F3CA754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5C7168E-5DB9-9B41-9765-078D5FC8B2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7F48413-30AC-C643-B354-E547A27DBC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77FCB4A-2E86-BD4F-A14A-6B7E70E73E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FDE9A-95AE-C54E-9BD2-E3F1B3A36F9A}" type="datetimeFigureOut">
              <a:rPr lang="ru-RU" smtClean="0"/>
              <a:t>25.11.2025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B642B5D-4F65-714A-932D-6DA8154496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8343EF6-3623-4C4D-9187-A7E0A62C1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D8CBC-7EA0-3C47-A853-8C1656C2B38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200886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755392E-8E45-B84A-A06F-FBC86C359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967C5761-FB8A-E444-91F1-9340056CAF9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7A6B24F-CC49-3746-B5A8-881EC1A04B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AD27417-B1E1-1F49-A1C0-D318A0BEEA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FDE9A-95AE-C54E-9BD2-E3F1B3A36F9A}" type="datetimeFigureOut">
              <a:rPr lang="ru-RU" smtClean="0"/>
              <a:t>25.11.2025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3B24C49-270F-384F-8D49-534B91AA06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B01B6FD-670C-3A43-A40A-725AA7AC3F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D8CBC-7EA0-3C47-A853-8C1656C2B38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246478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F509EBA-B91A-104B-A544-6B1AB3A027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B34CCAA-269A-0F40-BB89-8F90E2BDC3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B6B4549-117D-384A-B12B-43CCCA57F98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AFDE9A-95AE-C54E-9BD2-E3F1B3A36F9A}" type="datetimeFigureOut">
              <a:rPr lang="ru-RU" smtClean="0"/>
              <a:t>25.11.2025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2398370-8EB1-B74A-AC47-8ADA597DDA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F59BD2C-470F-3C49-86D5-45160E4C4A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ED8CBC-7EA0-3C47-A853-8C1656C2B38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911261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habr.com/ru/articles/704716/" TargetMode="External"/><Relationship Id="rId2" Type="http://schemas.openxmlformats.org/officeDocument/2006/relationships/hyperlink" Target="https://uvadlc-notebooks.readthedocs.io/en/latest/tutorial_notebooks/tutorial17/SimCLR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habr.com/ru/articles/546586/" TargetMode="External"/><Relationship Id="rId2" Type="http://schemas.openxmlformats.org/officeDocument/2006/relationships/hyperlink" Target="https://diophontine.github.io/csc412/slides/w10/tut10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habr.com/ru/articles/546586/" TargetMode="External"/><Relationship Id="rId2" Type="http://schemas.openxmlformats.org/officeDocument/2006/relationships/hyperlink" Target="https://habr.com/ru/articles/908168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hyperlink" Target="https://habr.com/ru/articles/539312/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habr.com/ru/articles/546586/" TargetMode="External"/><Relationship Id="rId2" Type="http://schemas.openxmlformats.org/officeDocument/2006/relationships/hyperlink" Target="https://habr.com/ru/articles/908168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encord.com/blog/open-ai-clip-alternatives/" TargetMode="External"/><Relationship Id="rId2" Type="http://schemas.openxmlformats.org/officeDocument/2006/relationships/hyperlink" Target="https://roboflow.com/model-alternatives/clip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hyperlink" Target="https://github.com/LAION-AI/CLIP_benchmark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teletype.in/@atmyre/hrnsBpXZMll" TargetMode="External"/><Relationship Id="rId2" Type="http://schemas.openxmlformats.org/officeDocument/2006/relationships/hyperlink" Target="https://blog.deepschool.ru/cv/segment-anything-sa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teletype.in/@atmyre/hrnsBpXZMll" TargetMode="External"/><Relationship Id="rId2" Type="http://schemas.openxmlformats.org/officeDocument/2006/relationships/hyperlink" Target="https://blog.deepschool.ru/cv/segment-anything-sam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habr.com/ru/articles/546586/" TargetMode="External"/><Relationship Id="rId2" Type="http://schemas.openxmlformats.org/officeDocument/2006/relationships/hyperlink" Target="https://habr.com/ru/articles/908168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0.png"/><Relationship Id="rId4" Type="http://schemas.openxmlformats.org/officeDocument/2006/relationships/image" Target="../media/image4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546"/>
            <a:ext cx="12235534" cy="6904338"/>
          </a:xfrm>
          <a:prstGeom prst="rect">
            <a:avLst/>
          </a:prstGeom>
        </p:spPr>
      </p:pic>
      <p:sp>
        <p:nvSpPr>
          <p:cNvPr id="6" name="Заголовок 1"/>
          <p:cNvSpPr txBox="1">
            <a:spLocks/>
          </p:cNvSpPr>
          <p:nvPr/>
        </p:nvSpPr>
        <p:spPr>
          <a:xfrm>
            <a:off x="662940" y="2125414"/>
            <a:ext cx="9361170" cy="278302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ru-RU" sz="6000" b="1" dirty="0">
                <a:solidFill>
                  <a:schemeClr val="bg1"/>
                </a:solidFill>
              </a:rPr>
              <a:t>Базисные и генеративные модели </a:t>
            </a:r>
            <a:endParaRPr lang="en-US" sz="6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313575" y="3942157"/>
            <a:ext cx="1068705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Тренды и другие задачи компьютерного зрения. </a:t>
            </a:r>
          </a:p>
          <a:p>
            <a:pPr algn="ctr"/>
            <a:r>
              <a:rPr lang="ru-RU" sz="24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Курс: Компьютерное зрение. </a:t>
            </a:r>
          </a:p>
          <a:p>
            <a:pPr algn="ctr"/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ru-RU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Ронкин Михаил Владимирович</a:t>
            </a: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ctr"/>
            <a:r>
              <a:rPr lang="en-US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</a:t>
            </a:r>
            <a:r>
              <a:rPr lang="ru-R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.т.н. доцент ИРИТ-РТФ, УРФУ</a:t>
            </a:r>
            <a:endParaRPr lang="ru-RU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1E70A63-9727-C149-9B7C-2C790A47062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0" t="27061" r="44625" b="33918"/>
          <a:stretch/>
        </p:blipFill>
        <p:spPr>
          <a:xfrm>
            <a:off x="313575" y="223521"/>
            <a:ext cx="2446733" cy="1298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0153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898E65E-C637-F022-4428-42B54E5A01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1A09EA-58ED-E404-F9D9-4AE4AA2FD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457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Виды </a:t>
            </a:r>
            <a:r>
              <a:rPr lang="en-US" sz="4800" b="1" dirty="0">
                <a:solidFill>
                  <a:schemeClr val="bg1"/>
                </a:solidFill>
              </a:rPr>
              <a:t>SSL</a:t>
            </a:r>
            <a:r>
              <a:rPr lang="en" sz="4800" b="1" dirty="0">
                <a:solidFill>
                  <a:schemeClr val="bg1"/>
                </a:solidFill>
              </a:rPr>
              <a:t> at scale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AE3CF382-4E38-230B-F37F-3B34CD47F9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7" y="1049482"/>
            <a:ext cx="7428549" cy="5312528"/>
          </a:xfrm>
        </p:spPr>
        <p:txBody>
          <a:bodyPr>
            <a:normAutofit lnSpcReduction="10000"/>
          </a:bodyPr>
          <a:lstStyle/>
          <a:p>
            <a:r>
              <a:rPr lang="ru-RU" dirty="0">
                <a:solidFill>
                  <a:schemeClr val="bg1"/>
                </a:solidFill>
              </a:rPr>
              <a:t>Маскированный </a:t>
            </a:r>
            <a:r>
              <a:rPr lang="ru-RU" dirty="0" err="1">
                <a:solidFill>
                  <a:schemeClr val="bg1"/>
                </a:solidFill>
              </a:rPr>
              <a:t>Автоэнкодер</a:t>
            </a:r>
            <a:r>
              <a:rPr lang="ru-RU" dirty="0">
                <a:solidFill>
                  <a:schemeClr val="bg1"/>
                </a:solidFill>
              </a:rPr>
              <a:t>. Цель – обучить модель восстанавливать фичи</a:t>
            </a:r>
            <a:endParaRPr lang="en-US" dirty="0">
              <a:solidFill>
                <a:schemeClr val="bg1"/>
              </a:solidFill>
            </a:endParaRPr>
          </a:p>
          <a:p>
            <a:pPr lvl="1"/>
            <a:r>
              <a:rPr lang="ru-RU" dirty="0">
                <a:solidFill>
                  <a:schemeClr val="bg1"/>
                </a:solidFill>
              </a:rPr>
              <a:t>Иногда вместо маски восстанавливают агентированные изображения</a:t>
            </a:r>
          </a:p>
          <a:p>
            <a:pPr lvl="1"/>
            <a:r>
              <a:rPr lang="ru-RU" dirty="0">
                <a:solidFill>
                  <a:schemeClr val="bg1"/>
                </a:solidFill>
              </a:rPr>
              <a:t>Или предсказывают величину поворота изображения, патч изображения или его позицию</a:t>
            </a:r>
          </a:p>
          <a:p>
            <a:endParaRPr lang="ru-RU" dirty="0">
              <a:solidFill>
                <a:schemeClr val="bg1"/>
              </a:solidFill>
            </a:endParaRPr>
          </a:p>
          <a:p>
            <a:endParaRPr lang="ru-RU" dirty="0">
              <a:solidFill>
                <a:schemeClr val="bg1"/>
              </a:solidFill>
            </a:endParaRPr>
          </a:p>
          <a:p>
            <a:r>
              <a:rPr lang="ru-RU" dirty="0" err="1">
                <a:solidFill>
                  <a:schemeClr val="bg1"/>
                </a:solidFill>
              </a:rPr>
              <a:t>Самодистилляция</a:t>
            </a:r>
            <a:r>
              <a:rPr lang="ru-RU" dirty="0">
                <a:solidFill>
                  <a:schemeClr val="bg1"/>
                </a:solidFill>
              </a:rPr>
              <a:t>. Цель 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Контрастное обучение. Цель – максимально разнести похожие и разные примеры в </a:t>
            </a:r>
            <a:r>
              <a:rPr lang="ru-RU" dirty="0" err="1">
                <a:solidFill>
                  <a:schemeClr val="bg1"/>
                </a:solidFill>
              </a:rPr>
              <a:t>батче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16AFE1C7-9683-AD29-376F-223C567499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9519" y="927100"/>
            <a:ext cx="3457132" cy="1945871"/>
          </a:xfrm>
          <a:prstGeom prst="rect">
            <a:avLst/>
          </a:prstGeom>
        </p:spPr>
      </p:pic>
      <p:pic>
        <p:nvPicPr>
          <p:cNvPr id="14338" name="Picture 2" descr="A simplified overview of the DINO forward training process. An image is cropped in two sizes and fed to student and teacher network. A centering operation is applied to the output of the teacher and both outputs are fed through a softmax layer. Source: [2]">
            <a:extLst>
              <a:ext uri="{FF2B5EF4-FFF2-40B4-BE49-F238E27FC236}">
                <a16:creationId xmlns:a16="http://schemas.microsoft.com/office/drawing/2014/main" id="{C3AFE26B-99A1-AF2A-45F3-20CA3747E2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409" b="20843"/>
          <a:stretch>
            <a:fillRect/>
          </a:stretch>
        </p:blipFill>
        <p:spPr bwMode="auto">
          <a:xfrm>
            <a:off x="7689910" y="2999413"/>
            <a:ext cx="4355463" cy="1516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>
            <a:extLst>
              <a:ext uri="{FF2B5EF4-FFF2-40B4-BE49-F238E27FC236}">
                <a16:creationId xmlns:a16="http://schemas.microsoft.com/office/drawing/2014/main" id="{D2093209-303A-B5FA-1364-4913E4082E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9519" y="4642139"/>
            <a:ext cx="2619053" cy="1840024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31CC49E-6738-29F5-C66E-0187191AE402}"/>
              </a:ext>
            </a:extLst>
          </p:cNvPr>
          <p:cNvSpPr txBox="1"/>
          <p:nvPr/>
        </p:nvSpPr>
        <p:spPr>
          <a:xfrm>
            <a:off x="4205793" y="6608605"/>
            <a:ext cx="42437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sz="1400" dirty="0">
                <a:solidFill>
                  <a:schemeClr val="bg1"/>
                </a:solidFill>
              </a:rPr>
              <a:t>https://</a:t>
            </a:r>
            <a:r>
              <a:rPr lang="en" sz="1400" dirty="0" err="1">
                <a:solidFill>
                  <a:schemeClr val="bg1"/>
                </a:solidFill>
              </a:rPr>
              <a:t>blog.deepschool.ru</a:t>
            </a:r>
            <a:r>
              <a:rPr lang="en" sz="1400" dirty="0">
                <a:solidFill>
                  <a:schemeClr val="bg1"/>
                </a:solidFill>
              </a:rPr>
              <a:t>/dl/self-supervised-learning/</a:t>
            </a:r>
            <a:endParaRPr lang="ru-RU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44329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374CF84-DF81-CF40-BBAF-5AACCF348D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7958AB-4974-7576-3FB1-85C14D4642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457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" sz="4800" b="1" dirty="0">
                <a:solidFill>
                  <a:schemeClr val="bg1"/>
                </a:solidFill>
              </a:rPr>
              <a:t>self-supervision at scale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C651A831-0376-0767-FC88-2339977F43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7" y="1049482"/>
            <a:ext cx="6813669" cy="5312528"/>
          </a:xfrm>
        </p:spPr>
        <p:txBody>
          <a:bodyPr>
            <a:normAutofit fontScale="92500" lnSpcReduction="20000"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Contrastive learning –</a:t>
            </a:r>
          </a:p>
          <a:p>
            <a:r>
              <a:rPr lang="en-US" sz="2400" b="1" dirty="0">
                <a:solidFill>
                  <a:schemeClr val="bg1"/>
                </a:solidFill>
              </a:rPr>
              <a:t> </a:t>
            </a:r>
            <a:r>
              <a:rPr lang="ru-RU" dirty="0">
                <a:solidFill>
                  <a:schemeClr val="bg1"/>
                </a:solidFill>
              </a:rPr>
              <a:t>Сближать векторные представления (</a:t>
            </a:r>
            <a:r>
              <a:rPr lang="ru-RU" dirty="0" err="1">
                <a:solidFill>
                  <a:schemeClr val="bg1"/>
                </a:solidFill>
              </a:rPr>
              <a:t>эмбеддинги</a:t>
            </a:r>
            <a:r>
              <a:rPr lang="ru-RU" dirty="0">
                <a:solidFill>
                  <a:schemeClr val="bg1"/>
                </a:solidFill>
              </a:rPr>
              <a:t>) «похожих» изображений (например, двух </a:t>
            </a:r>
            <a:r>
              <a:rPr lang="ru-RU" dirty="0" err="1">
                <a:solidFill>
                  <a:schemeClr val="bg1"/>
                </a:solidFill>
              </a:rPr>
              <a:t>аугментированных</a:t>
            </a:r>
            <a:r>
              <a:rPr lang="ru-RU" dirty="0">
                <a:solidFill>
                  <a:schemeClr val="bg1"/>
                </a:solidFill>
              </a:rPr>
              <a:t> версий одного объекта),</a:t>
            </a:r>
          </a:p>
          <a:p>
            <a:r>
              <a:rPr lang="ru-RU" dirty="0">
                <a:solidFill>
                  <a:schemeClr val="bg1"/>
                </a:solidFill>
              </a:rPr>
              <a:t>Удалять от векторов «непохожих» изображений (из других классов или контекстов).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В классической формулировке триплет </a:t>
            </a:r>
            <a:r>
              <a:rPr lang="ru-RU" dirty="0" err="1">
                <a:solidFill>
                  <a:schemeClr val="bg1"/>
                </a:solidFill>
              </a:rPr>
              <a:t>лосс</a:t>
            </a:r>
            <a:r>
              <a:rPr lang="ru-RU" dirty="0">
                <a:solidFill>
                  <a:schemeClr val="bg1"/>
                </a:solidFill>
              </a:rPr>
              <a:t> - выбирается 1 изображение как якорь, ему ставят в соответствие 1 позитивный и несколько негативный примеров</a:t>
            </a:r>
          </a:p>
          <a:p>
            <a:r>
              <a:rPr lang="ru-RU" dirty="0">
                <a:solidFill>
                  <a:schemeClr val="bg1"/>
                </a:solidFill>
              </a:rPr>
              <a:t>Есть и другие постановки, например </a:t>
            </a:r>
            <a:r>
              <a:rPr lang="en-US" dirty="0" err="1">
                <a:solidFill>
                  <a:schemeClr val="bg1"/>
                </a:solidFill>
              </a:rPr>
              <a:t>knn</a:t>
            </a:r>
            <a:endParaRPr lang="ru-RU" dirty="0">
              <a:solidFill>
                <a:schemeClr val="bg1"/>
              </a:solidFill>
            </a:endParaRPr>
          </a:p>
          <a:p>
            <a:endParaRPr lang="ru-RU" dirty="0">
              <a:solidFill>
                <a:schemeClr val="bg1"/>
              </a:solidFill>
            </a:endParaRPr>
          </a:p>
          <a:p>
            <a:pPr marL="0" indent="0">
              <a:buNone/>
            </a:pPr>
            <a:br>
              <a:rPr lang="ru-RU" dirty="0"/>
            </a:b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A5C8E1-C95E-F89E-8B73-A4722909889C}"/>
              </a:ext>
            </a:extLst>
          </p:cNvPr>
          <p:cNvSpPr txBox="1"/>
          <p:nvPr/>
        </p:nvSpPr>
        <p:spPr>
          <a:xfrm>
            <a:off x="5649240" y="6509043"/>
            <a:ext cx="61001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200" dirty="0">
                <a:solidFill>
                  <a:schemeClr val="bg1"/>
                </a:solidFill>
                <a:hlinkClick r:id="rId2"/>
              </a:rPr>
              <a:t>https://uvadlc-notebooks.readthedocs.io/en/latest/tutorial_notebooks/tutorial17/SimCLR.html</a:t>
            </a:r>
            <a:r>
              <a:rPr lang="ru-RU" sz="1200" dirty="0">
                <a:solidFill>
                  <a:schemeClr val="bg1"/>
                </a:solidFill>
              </a:rPr>
              <a:t> </a:t>
            </a:r>
            <a:r>
              <a:rPr lang="en" sz="1200" dirty="0">
                <a:solidFill>
                  <a:schemeClr val="bg1"/>
                </a:solidFill>
                <a:hlinkClick r:id="rId3"/>
              </a:rPr>
              <a:t>https://habr.com/ru/articles/704716/</a:t>
            </a:r>
            <a:r>
              <a:rPr lang="ru-RU" sz="1200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1028" name="Picture 4" descr="Tutorial 17: Self-Supervised Contrastive Learning with SimCLR — UvA DL  Notebooks v1.2 documentation">
            <a:extLst>
              <a:ext uri="{FF2B5EF4-FFF2-40B4-BE49-F238E27FC236}">
                <a16:creationId xmlns:a16="http://schemas.microsoft.com/office/drawing/2014/main" id="{7EFBD055-745D-95FA-BE61-AC7AABFEB7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0296" y="1153568"/>
            <a:ext cx="4960205" cy="5104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04781BD-E545-760F-08AA-18AF9177799E}"/>
              </a:ext>
            </a:extLst>
          </p:cNvPr>
          <p:cNvSpPr txBox="1"/>
          <p:nvPr/>
        </p:nvSpPr>
        <p:spPr>
          <a:xfrm>
            <a:off x="271499" y="5900345"/>
            <a:ext cx="523995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0" i="0" dirty="0">
                <a:solidFill>
                  <a:schemeClr val="bg1"/>
                </a:solidFill>
                <a:effectLst/>
                <a:latin typeface="system-ui"/>
              </a:rPr>
              <a:t>Это ключевой подход в создании </a:t>
            </a:r>
            <a:r>
              <a:rPr lang="en" b="0" i="0" dirty="0">
                <a:solidFill>
                  <a:schemeClr val="bg1"/>
                </a:solidFill>
                <a:effectLst/>
                <a:latin typeface="system-ui"/>
              </a:rPr>
              <a:t>foundation models (</a:t>
            </a:r>
            <a:r>
              <a:rPr lang="ru-RU" b="0" i="0" dirty="0">
                <a:solidFill>
                  <a:schemeClr val="bg1"/>
                </a:solidFill>
                <a:effectLst/>
                <a:latin typeface="system-ui"/>
              </a:rPr>
              <a:t>базовых моделей) для компьютерного зрения — таких как </a:t>
            </a:r>
            <a:r>
              <a:rPr lang="en" b="0" i="0" dirty="0">
                <a:solidFill>
                  <a:schemeClr val="bg1"/>
                </a:solidFill>
                <a:effectLst/>
                <a:latin typeface="system-ui"/>
              </a:rPr>
              <a:t>CLIP, DINO, </a:t>
            </a:r>
            <a:r>
              <a:rPr lang="en" b="0" i="0" dirty="0" err="1">
                <a:solidFill>
                  <a:schemeClr val="bg1"/>
                </a:solidFill>
                <a:effectLst/>
                <a:latin typeface="system-ui"/>
              </a:rPr>
              <a:t>SimCLR</a:t>
            </a:r>
            <a:r>
              <a:rPr lang="en" b="0" i="0" dirty="0">
                <a:solidFill>
                  <a:schemeClr val="bg1"/>
                </a:solidFill>
                <a:effectLst/>
                <a:latin typeface="system-ui"/>
              </a:rPr>
              <a:t>, MoCo </a:t>
            </a:r>
            <a:r>
              <a:rPr lang="ru-RU" b="0" i="0" dirty="0">
                <a:solidFill>
                  <a:schemeClr val="bg1"/>
                </a:solidFill>
                <a:effectLst/>
                <a:latin typeface="system-ui"/>
              </a:rPr>
              <a:t>и др.</a:t>
            </a: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29546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A6E099A-EDD2-73DB-C88C-1044D5F369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CD288D-52C2-568F-BA42-B084C408BB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457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Виды </a:t>
            </a:r>
            <a:r>
              <a:rPr lang="en-US" sz="4800" b="1" dirty="0">
                <a:solidFill>
                  <a:schemeClr val="bg1"/>
                </a:solidFill>
              </a:rPr>
              <a:t>SSL</a:t>
            </a:r>
            <a:r>
              <a:rPr lang="en" sz="4800" b="1" dirty="0">
                <a:solidFill>
                  <a:schemeClr val="bg1"/>
                </a:solidFill>
              </a:rPr>
              <a:t> at scale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C9C9C0BE-E141-F805-6F3F-38F303C691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4337" y="992445"/>
            <a:ext cx="11803326" cy="2969955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ru-RU" sz="2500" dirty="0">
                <a:solidFill>
                  <a:schemeClr val="bg1"/>
                </a:solidFill>
              </a:rPr>
              <a:t>Маскированный </a:t>
            </a:r>
            <a:r>
              <a:rPr lang="ru-RU" sz="2500" dirty="0" err="1">
                <a:solidFill>
                  <a:schemeClr val="bg1"/>
                </a:solidFill>
              </a:rPr>
              <a:t>Автоэнкодер</a:t>
            </a:r>
            <a:r>
              <a:rPr lang="ru-RU" sz="2500" dirty="0">
                <a:solidFill>
                  <a:schemeClr val="bg1"/>
                </a:solidFill>
              </a:rPr>
              <a:t> (</a:t>
            </a:r>
            <a:r>
              <a:rPr lang="en-US" sz="2500" dirty="0">
                <a:solidFill>
                  <a:schemeClr val="bg1"/>
                </a:solidFill>
              </a:rPr>
              <a:t>MAE)</a:t>
            </a:r>
            <a:r>
              <a:rPr lang="ru-RU" sz="2500" dirty="0">
                <a:solidFill>
                  <a:schemeClr val="bg1"/>
                </a:solidFill>
              </a:rPr>
              <a:t>. </a:t>
            </a:r>
          </a:p>
          <a:p>
            <a:r>
              <a:rPr lang="ru-RU" sz="2500" dirty="0">
                <a:solidFill>
                  <a:schemeClr val="bg1"/>
                </a:solidFill>
              </a:rPr>
              <a:t>Цель – обучить модель восстанавливать фичи</a:t>
            </a:r>
            <a:endParaRPr lang="en-US" sz="25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ru-RU" sz="2400" dirty="0">
                <a:solidFill>
                  <a:schemeClr val="bg1"/>
                </a:solidFill>
              </a:rPr>
              <a:t>Другие варианты:</a:t>
            </a:r>
            <a:endParaRPr lang="en-US" sz="2400" dirty="0">
              <a:solidFill>
                <a:schemeClr val="bg1"/>
              </a:solidFill>
            </a:endParaRPr>
          </a:p>
          <a:p>
            <a:r>
              <a:rPr lang="ru-RU" sz="2400" dirty="0">
                <a:solidFill>
                  <a:schemeClr val="bg1"/>
                </a:solidFill>
              </a:rPr>
              <a:t>вместо маски восстанавливают агентированные изображения</a:t>
            </a:r>
          </a:p>
          <a:p>
            <a:r>
              <a:rPr lang="ru-RU" sz="2400" dirty="0">
                <a:solidFill>
                  <a:schemeClr val="bg1"/>
                </a:solidFill>
              </a:rPr>
              <a:t>Или предсказывают величину поворота изображения, патч изображения или его позицию</a:t>
            </a:r>
          </a:p>
          <a:p>
            <a:pPr marL="0" indent="0">
              <a:buNone/>
            </a:pPr>
            <a:r>
              <a:rPr lang="ru-RU" sz="2400" dirty="0">
                <a:solidFill>
                  <a:schemeClr val="bg1"/>
                </a:solidFill>
              </a:rPr>
              <a:t>Достоинства: не требуется даже слабая разметка, </a:t>
            </a:r>
            <a:br>
              <a:rPr lang="ru-RU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>возможно обучение нескольких моделей (</a:t>
            </a:r>
            <a:r>
              <a:rPr lang="ru-RU" sz="2400" dirty="0" err="1">
                <a:solidFill>
                  <a:schemeClr val="bg1"/>
                </a:solidFill>
              </a:rPr>
              <a:t>самодисциляция</a:t>
            </a:r>
            <a:r>
              <a:rPr lang="ru-RU" sz="2400" dirty="0">
                <a:solidFill>
                  <a:schemeClr val="bg1"/>
                </a:solidFill>
              </a:rPr>
              <a:t>)</a:t>
            </a:r>
          </a:p>
          <a:p>
            <a:endParaRPr lang="ru-RU" sz="24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lvl="1"/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2E7DCD91-F2BD-B4C9-E15D-45C3085269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337" y="3892824"/>
            <a:ext cx="4565922" cy="256996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DB301A2-C78B-0DBC-8C09-FDB186E8E785}"/>
              </a:ext>
            </a:extLst>
          </p:cNvPr>
          <p:cNvSpPr txBox="1"/>
          <p:nvPr/>
        </p:nvSpPr>
        <p:spPr>
          <a:xfrm>
            <a:off x="4205793" y="6608605"/>
            <a:ext cx="42437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sz="1400" dirty="0">
                <a:solidFill>
                  <a:schemeClr val="bg1"/>
                </a:solidFill>
              </a:rPr>
              <a:t>https://</a:t>
            </a:r>
            <a:r>
              <a:rPr lang="en" sz="1400" dirty="0" err="1">
                <a:solidFill>
                  <a:schemeClr val="bg1"/>
                </a:solidFill>
              </a:rPr>
              <a:t>blog.deepschool.ru</a:t>
            </a:r>
            <a:r>
              <a:rPr lang="en" sz="1400" dirty="0">
                <a:solidFill>
                  <a:schemeClr val="bg1"/>
                </a:solidFill>
              </a:rPr>
              <a:t>/dl/self-supervised-learning/</a:t>
            </a:r>
            <a:endParaRPr lang="ru-RU" sz="1400" dirty="0">
              <a:solidFill>
                <a:schemeClr val="bg1"/>
              </a:solidFill>
            </a:endParaRPr>
          </a:p>
        </p:txBody>
      </p:sp>
      <p:pic>
        <p:nvPicPr>
          <p:cNvPr id="20482" name="Picture 2">
            <a:extLst>
              <a:ext uri="{FF2B5EF4-FFF2-40B4-BE49-F238E27FC236}">
                <a16:creationId xmlns:a16="http://schemas.microsoft.com/office/drawing/2014/main" id="{B8B9045D-7243-333C-FFCC-AB8303A2E5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1406" y="3938557"/>
            <a:ext cx="4357276" cy="2552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401C880-F368-DC53-CF5B-74FC3BEA2188}"/>
              </a:ext>
            </a:extLst>
          </p:cNvPr>
          <p:cNvSpPr txBox="1"/>
          <p:nvPr/>
        </p:nvSpPr>
        <p:spPr>
          <a:xfrm>
            <a:off x="6526306" y="598169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1800"/>
              </a:spcBef>
              <a:spcAft>
                <a:spcPts val="1200"/>
              </a:spcAft>
              <a:buNone/>
            </a:pPr>
            <a:r>
              <a:rPr lang="en" b="1" i="0" dirty="0">
                <a:solidFill>
                  <a:srgbClr val="1F2328"/>
                </a:solidFill>
                <a:effectLst/>
              </a:rPr>
              <a:t>Masked Position Prediction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411C2F-BF4B-D036-AC65-2ECEA6C0BA71}"/>
              </a:ext>
            </a:extLst>
          </p:cNvPr>
          <p:cNvSpPr txBox="1"/>
          <p:nvPr/>
        </p:nvSpPr>
        <p:spPr>
          <a:xfrm>
            <a:off x="8217597" y="6477800"/>
            <a:ext cx="631115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100" dirty="0" err="1">
                <a:solidFill>
                  <a:schemeClr val="bg1"/>
                </a:solidFill>
              </a:rPr>
              <a:t>https</a:t>
            </a:r>
            <a:r>
              <a:rPr lang="ru-RU" sz="1100" dirty="0">
                <a:solidFill>
                  <a:schemeClr val="bg1"/>
                </a:solidFill>
              </a:rPr>
              <a:t>://</a:t>
            </a:r>
            <a:r>
              <a:rPr lang="ru-RU" sz="1100" dirty="0" err="1">
                <a:solidFill>
                  <a:schemeClr val="bg1"/>
                </a:solidFill>
              </a:rPr>
              <a:t>github.com</a:t>
            </a:r>
            <a:r>
              <a:rPr lang="ru-RU" sz="1100" dirty="0">
                <a:solidFill>
                  <a:schemeClr val="bg1"/>
                </a:solidFill>
              </a:rPr>
              <a:t>/</a:t>
            </a:r>
            <a:r>
              <a:rPr lang="ru-RU" sz="1100" dirty="0" err="1">
                <a:solidFill>
                  <a:schemeClr val="bg1"/>
                </a:solidFill>
              </a:rPr>
              <a:t>lucidrains</a:t>
            </a:r>
            <a:r>
              <a:rPr lang="ru-RU" sz="1100" dirty="0">
                <a:solidFill>
                  <a:schemeClr val="bg1"/>
                </a:solidFill>
              </a:rPr>
              <a:t>/</a:t>
            </a:r>
            <a:r>
              <a:rPr lang="ru-RU" sz="1100" dirty="0" err="1">
                <a:solidFill>
                  <a:schemeClr val="bg1"/>
                </a:solidFill>
              </a:rPr>
              <a:t>vit-pytorch</a:t>
            </a:r>
            <a:endParaRPr lang="ru-RU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97425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F2676D2-C85A-09F9-5363-98A185611B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83ED424-3939-D115-04DD-3146DF5363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457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Виды </a:t>
            </a:r>
            <a:r>
              <a:rPr lang="en-US" sz="4800" b="1" dirty="0">
                <a:solidFill>
                  <a:schemeClr val="bg1"/>
                </a:solidFill>
              </a:rPr>
              <a:t>SSL</a:t>
            </a:r>
            <a:r>
              <a:rPr lang="en" sz="4800" b="1" dirty="0">
                <a:solidFill>
                  <a:schemeClr val="bg1"/>
                </a:solidFill>
              </a:rPr>
              <a:t> at scale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EA87EC69-52B6-2834-A96B-1ABB669A6F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7" y="1049482"/>
            <a:ext cx="11722644" cy="53125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>
                <a:solidFill>
                  <a:schemeClr val="bg1"/>
                </a:solidFill>
              </a:rPr>
              <a:t>Контрастное обучение. </a:t>
            </a:r>
          </a:p>
          <a:p>
            <a:pPr marL="0" indent="0">
              <a:buNone/>
            </a:pPr>
            <a:r>
              <a:rPr lang="ru-RU" dirty="0">
                <a:solidFill>
                  <a:schemeClr val="bg1"/>
                </a:solidFill>
              </a:rPr>
              <a:t>Цель – максимально разнести похожие и разные примеры в </a:t>
            </a:r>
            <a:r>
              <a:rPr lang="ru-RU" dirty="0" err="1">
                <a:solidFill>
                  <a:schemeClr val="bg1"/>
                </a:solidFill>
              </a:rPr>
              <a:t>батче</a:t>
            </a:r>
            <a:endParaRPr lang="ru-RU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ru-RU" dirty="0">
                <a:solidFill>
                  <a:schemeClr val="bg1"/>
                </a:solidFill>
              </a:rPr>
              <a:t>Достоинство: может быть мультимодальным (вместо пар картинок, пара картинка-изображение, но требуется слабая разметка)</a:t>
            </a: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ru-RU" dirty="0">
                <a:solidFill>
                  <a:schemeClr val="bg1"/>
                </a:solidFill>
              </a:rPr>
              <a:t>Подход с примерами разных и похожих классов более устойчив (седловидная точка)</a:t>
            </a:r>
          </a:p>
          <a:p>
            <a:pPr lvl="1"/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14340" name="Picture 4">
            <a:extLst>
              <a:ext uri="{FF2B5EF4-FFF2-40B4-BE49-F238E27FC236}">
                <a16:creationId xmlns:a16="http://schemas.microsoft.com/office/drawing/2014/main" id="{D8307A6C-6165-E469-F646-F05035C51C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665" y="3973015"/>
            <a:ext cx="3751446" cy="263559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42F7A3F-E7DF-686D-ED28-55C288D7276E}"/>
              </a:ext>
            </a:extLst>
          </p:cNvPr>
          <p:cNvSpPr txBox="1"/>
          <p:nvPr/>
        </p:nvSpPr>
        <p:spPr>
          <a:xfrm>
            <a:off x="4205793" y="6608605"/>
            <a:ext cx="42437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sz="1400" dirty="0">
                <a:solidFill>
                  <a:schemeClr val="bg1"/>
                </a:solidFill>
              </a:rPr>
              <a:t>https://</a:t>
            </a:r>
            <a:r>
              <a:rPr lang="en" sz="1400" dirty="0" err="1">
                <a:solidFill>
                  <a:schemeClr val="bg1"/>
                </a:solidFill>
              </a:rPr>
              <a:t>blog.deepschool.ru</a:t>
            </a:r>
            <a:r>
              <a:rPr lang="en" sz="1400" dirty="0">
                <a:solidFill>
                  <a:schemeClr val="bg1"/>
                </a:solidFill>
              </a:rPr>
              <a:t>/dl/self-supervised-learning/</a:t>
            </a:r>
            <a:endParaRPr lang="ru-RU" sz="1400" dirty="0">
              <a:solidFill>
                <a:schemeClr val="bg1"/>
              </a:solidFill>
            </a:endParaRPr>
          </a:p>
        </p:txBody>
      </p:sp>
      <p:pic>
        <p:nvPicPr>
          <p:cNvPr id="3" name="Picture 4" descr="Tutorial 17: Self-Supervised Contrastive Learning with SimCLR — UvA DL  Notebooks v1.2 documentation">
            <a:extLst>
              <a:ext uri="{FF2B5EF4-FFF2-40B4-BE49-F238E27FC236}">
                <a16:creationId xmlns:a16="http://schemas.microsoft.com/office/drawing/2014/main" id="{4E6284F0-AD30-1491-868D-4316C43135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0148" y="3847141"/>
            <a:ext cx="2721316" cy="2800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E7E67EC2-FDE5-D672-619E-B6510DCD17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6813" y="3931199"/>
            <a:ext cx="3595853" cy="2554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55550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1D7D492-04D9-038E-3C9C-9686938C61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CDC0198-21B0-98AD-FFC9-99770FB1D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457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S</a:t>
            </a:r>
            <a:r>
              <a:rPr lang="en" sz="4800" b="1" dirty="0">
                <a:solidFill>
                  <a:schemeClr val="bg1"/>
                </a:solidFill>
              </a:rPr>
              <a:t>elf-supervision at scale CLIP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30E7785C-5AD4-5C8E-3483-8926CB538A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8" y="1049482"/>
            <a:ext cx="5715554" cy="5100797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ru-RU" b="1" dirty="0">
                <a:solidFill>
                  <a:schemeClr val="bg1"/>
                </a:solidFill>
              </a:rPr>
              <a:t>Идея: контрастное обучение на парах</a:t>
            </a:r>
            <a:r>
              <a:rPr lang="en-US" b="1" dirty="0">
                <a:solidFill>
                  <a:schemeClr val="bg1"/>
                </a:solidFill>
              </a:rPr>
              <a:t> image – text</a:t>
            </a:r>
            <a:r>
              <a:rPr lang="ru-RU" b="1" dirty="0">
                <a:solidFill>
                  <a:schemeClr val="bg1"/>
                </a:solidFill>
              </a:rPr>
              <a:t> позволяет:</a:t>
            </a:r>
          </a:p>
          <a:p>
            <a:r>
              <a:rPr lang="ru-RU" b="1" dirty="0">
                <a:solidFill>
                  <a:schemeClr val="bg1"/>
                </a:solidFill>
              </a:rPr>
              <a:t>Автоматическая разметка </a:t>
            </a:r>
            <a:r>
              <a:rPr lang="ru-RU" dirty="0">
                <a:solidFill>
                  <a:schemeClr val="bg1"/>
                </a:solidFill>
              </a:rPr>
              <a:t>(</a:t>
            </a:r>
            <a:r>
              <a:rPr lang="en" dirty="0">
                <a:solidFill>
                  <a:schemeClr val="bg1"/>
                </a:solidFill>
              </a:rPr>
              <a:t>zero-shot) </a:t>
            </a:r>
            <a:r>
              <a:rPr lang="ru-RU" dirty="0">
                <a:solidFill>
                  <a:schemeClr val="bg1"/>
                </a:solidFill>
              </a:rPr>
              <a:t>без участия людей.</a:t>
            </a:r>
          </a:p>
          <a:p>
            <a:r>
              <a:rPr lang="ru-RU" b="1" dirty="0">
                <a:solidFill>
                  <a:schemeClr val="bg1"/>
                </a:solidFill>
              </a:rPr>
              <a:t>Поиск похожих изображений/дубликатов </a:t>
            </a:r>
            <a:r>
              <a:rPr lang="ru-RU" dirty="0">
                <a:solidFill>
                  <a:schemeClr val="bg1"/>
                </a:solidFill>
              </a:rPr>
              <a:t>.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ru-RU" b="1" dirty="0">
                <a:solidFill>
                  <a:schemeClr val="bg1"/>
                </a:solidFill>
              </a:rPr>
              <a:t>Получение робастных </a:t>
            </a:r>
            <a:r>
              <a:rPr lang="ru-RU" b="1" dirty="0" err="1">
                <a:solidFill>
                  <a:schemeClr val="bg1"/>
                </a:solidFill>
              </a:rPr>
              <a:t>ембеддингов</a:t>
            </a:r>
            <a:endParaRPr lang="ru-RU" b="1" dirty="0">
              <a:solidFill>
                <a:schemeClr val="bg1"/>
              </a:solidFill>
            </a:endParaRPr>
          </a:p>
          <a:p>
            <a:r>
              <a:rPr lang="ru-RU" b="1" dirty="0">
                <a:solidFill>
                  <a:schemeClr val="bg1"/>
                </a:solidFill>
              </a:rPr>
              <a:t>Связь текста и изображений </a:t>
            </a:r>
            <a:r>
              <a:rPr lang="ru-RU" dirty="0">
                <a:solidFill>
                  <a:schemeClr val="bg1"/>
                </a:solidFill>
              </a:rPr>
              <a:t>в генеративных задачах</a:t>
            </a:r>
          </a:p>
          <a:p>
            <a:br>
              <a:rPr lang="ru-RU" dirty="0">
                <a:solidFill>
                  <a:schemeClr val="bg1"/>
                </a:solidFill>
              </a:rPr>
            </a:br>
            <a:br>
              <a:rPr lang="ru-RU" dirty="0">
                <a:solidFill>
                  <a:schemeClr val="bg1"/>
                </a:solidFill>
              </a:rPr>
            </a:b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DD7D0F-1140-E376-B961-FC16FC45ADFB}"/>
              </a:ext>
            </a:extLst>
          </p:cNvPr>
          <p:cNvSpPr txBox="1"/>
          <p:nvPr/>
        </p:nvSpPr>
        <p:spPr>
          <a:xfrm>
            <a:off x="5624381" y="6311711"/>
            <a:ext cx="610017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200" dirty="0">
                <a:solidFill>
                  <a:schemeClr val="bg1"/>
                </a:solidFill>
                <a:hlinkClick r:id="rId2"/>
              </a:rPr>
              <a:t>https://diophontine.github.io/csc412/slides/w10/tut10.pdf</a:t>
            </a:r>
            <a:r>
              <a:rPr lang="ru-RU" sz="1200" dirty="0">
                <a:solidFill>
                  <a:schemeClr val="bg1"/>
                </a:solidFill>
              </a:rPr>
              <a:t> </a:t>
            </a:r>
            <a:r>
              <a:rPr lang="en" sz="1200" dirty="0">
                <a:solidFill>
                  <a:schemeClr val="bg1"/>
                </a:solidFill>
              </a:rPr>
              <a:t>https://</a:t>
            </a:r>
            <a:r>
              <a:rPr lang="en" sz="1200" dirty="0" err="1">
                <a:solidFill>
                  <a:schemeClr val="bg1"/>
                </a:solidFill>
              </a:rPr>
              <a:t>habr.com</a:t>
            </a:r>
            <a:r>
              <a:rPr lang="en" sz="1200" dirty="0">
                <a:solidFill>
                  <a:schemeClr val="bg1"/>
                </a:solidFill>
              </a:rPr>
              <a:t>/</a:t>
            </a:r>
            <a:r>
              <a:rPr lang="en" sz="1200" dirty="0" err="1">
                <a:solidFill>
                  <a:schemeClr val="bg1"/>
                </a:solidFill>
              </a:rPr>
              <a:t>ru</a:t>
            </a:r>
            <a:r>
              <a:rPr lang="en" sz="1200" dirty="0">
                <a:solidFill>
                  <a:schemeClr val="bg1"/>
                </a:solidFill>
              </a:rPr>
              <a:t>/articles/539312/</a:t>
            </a:r>
            <a:r>
              <a:rPr lang="ru-RU" sz="1200" dirty="0">
                <a:solidFill>
                  <a:schemeClr val="bg1"/>
                </a:solidFill>
              </a:rPr>
              <a:t> </a:t>
            </a:r>
            <a:r>
              <a:rPr lang="en" sz="1200" dirty="0">
                <a:solidFill>
                  <a:schemeClr val="bg1"/>
                </a:solidFill>
                <a:hlinkClick r:id="rId3"/>
              </a:rPr>
              <a:t>https://habr.com/ru/articles/546586/</a:t>
            </a:r>
            <a:r>
              <a:rPr lang="ru-RU" sz="1200" dirty="0">
                <a:solidFill>
                  <a:schemeClr val="bg1"/>
                </a:solidFill>
              </a:rPr>
              <a:t>.</a:t>
            </a:r>
            <a:r>
              <a:rPr lang="en" sz="1200" dirty="0">
                <a:solidFill>
                  <a:schemeClr val="bg1"/>
                </a:solidFill>
              </a:rPr>
              <a:t> https://</a:t>
            </a:r>
            <a:r>
              <a:rPr lang="en" sz="1200" dirty="0" err="1">
                <a:solidFill>
                  <a:schemeClr val="bg1"/>
                </a:solidFill>
              </a:rPr>
              <a:t>habr.com</a:t>
            </a:r>
            <a:r>
              <a:rPr lang="en" sz="1200" dirty="0">
                <a:solidFill>
                  <a:schemeClr val="bg1"/>
                </a:solidFill>
              </a:rPr>
              <a:t>/</a:t>
            </a:r>
            <a:r>
              <a:rPr lang="en" sz="1200" dirty="0" err="1">
                <a:solidFill>
                  <a:schemeClr val="bg1"/>
                </a:solidFill>
              </a:rPr>
              <a:t>ru</a:t>
            </a:r>
            <a:r>
              <a:rPr lang="en" sz="1200" dirty="0">
                <a:solidFill>
                  <a:schemeClr val="bg1"/>
                </a:solidFill>
              </a:rPr>
              <a:t>/articles/908168/</a:t>
            </a:r>
            <a:endParaRPr lang="ru-RU" sz="12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2B84D0-B208-8FE6-E18A-79FF6C21F232}"/>
              </a:ext>
            </a:extLst>
          </p:cNvPr>
          <p:cNvSpPr txBox="1"/>
          <p:nvPr/>
        </p:nvSpPr>
        <p:spPr>
          <a:xfrm>
            <a:off x="384428" y="6416710"/>
            <a:ext cx="52399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chemeClr val="bg1"/>
                </a:solidFill>
                <a:effectLst/>
                <a:latin typeface="system-ui"/>
              </a:rPr>
              <a:t>CLIP, BLIP, SIGLIP </a:t>
            </a:r>
            <a:r>
              <a:rPr lang="ru-RU" b="0" i="0" dirty="0">
                <a:solidFill>
                  <a:schemeClr val="bg1"/>
                </a:solidFill>
                <a:effectLst/>
                <a:latin typeface="system-ui"/>
              </a:rPr>
              <a:t>и др.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A483DBC3-0C8A-038B-A758-43DCD36321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8629" y="1441747"/>
            <a:ext cx="6076743" cy="4316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EB2EEDB-4767-24BD-9AD2-8A625C4A457D}"/>
              </a:ext>
            </a:extLst>
          </p:cNvPr>
          <p:cNvSpPr txBox="1"/>
          <p:nvPr/>
        </p:nvSpPr>
        <p:spPr>
          <a:xfrm>
            <a:off x="229962" y="5164182"/>
            <a:ext cx="609985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0" i="0" dirty="0">
                <a:solidFill>
                  <a:schemeClr val="bg1"/>
                </a:solidFill>
                <a:effectLst/>
                <a:latin typeface="-apple-system"/>
              </a:rPr>
              <a:t>Задача предварительного обучения (</a:t>
            </a:r>
            <a:r>
              <a:rPr lang="ru-RU" b="0" i="0" dirty="0" err="1">
                <a:solidFill>
                  <a:schemeClr val="bg1"/>
                </a:solidFill>
                <a:effectLst/>
                <a:latin typeface="-apple-system"/>
              </a:rPr>
              <a:t>предобучения</a:t>
            </a:r>
            <a:r>
              <a:rPr lang="ru-RU" b="0" i="0" dirty="0">
                <a:solidFill>
                  <a:schemeClr val="bg1"/>
                </a:solidFill>
                <a:effectLst/>
                <a:latin typeface="-apple-system"/>
              </a:rPr>
              <a:t>), заключается в том, чтобы для каждого изображения из пары изображение-текст угадать, какое текстовое описание (</a:t>
            </a:r>
            <a:r>
              <a:rPr lang="en" b="1" i="0" dirty="0" err="1">
                <a:solidFill>
                  <a:schemeClr val="bg1"/>
                </a:solidFill>
                <a:effectLst/>
                <a:latin typeface="-apple-system"/>
              </a:rPr>
              <a:t>promt</a:t>
            </a:r>
            <a:r>
              <a:rPr lang="en" b="0" i="0" dirty="0">
                <a:solidFill>
                  <a:schemeClr val="bg1"/>
                </a:solidFill>
                <a:effectLst/>
                <a:latin typeface="-apple-system"/>
              </a:rPr>
              <a:t>) </a:t>
            </a:r>
            <a:r>
              <a:rPr lang="ru-RU" b="0" i="0" dirty="0">
                <a:solidFill>
                  <a:schemeClr val="bg1"/>
                </a:solidFill>
                <a:effectLst/>
                <a:latin typeface="-apple-system"/>
              </a:rPr>
              <a:t>соответствует именно ему.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8A7235-AD37-DD5E-60D3-BECD451A1964}"/>
              </a:ext>
            </a:extLst>
          </p:cNvPr>
          <p:cNvSpPr txBox="1"/>
          <p:nvPr/>
        </p:nvSpPr>
        <p:spPr>
          <a:xfrm>
            <a:off x="5624381" y="6150278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dirty="0" err="1">
                <a:solidFill>
                  <a:schemeClr val="bg1"/>
                </a:solidFill>
              </a:rPr>
              <a:t>https</a:t>
            </a:r>
            <a:r>
              <a:rPr lang="ru-RU" sz="1400" dirty="0">
                <a:solidFill>
                  <a:schemeClr val="bg1"/>
                </a:solidFill>
              </a:rPr>
              <a:t>://</a:t>
            </a:r>
            <a:r>
              <a:rPr lang="ru-RU" sz="1400" dirty="0" err="1">
                <a:solidFill>
                  <a:schemeClr val="bg1"/>
                </a:solidFill>
              </a:rPr>
              <a:t>blog.deepschool.ru</a:t>
            </a:r>
            <a:r>
              <a:rPr lang="ru-RU" sz="1400" dirty="0">
                <a:solidFill>
                  <a:schemeClr val="bg1"/>
                </a:solidFill>
              </a:rPr>
              <a:t>/</a:t>
            </a:r>
            <a:r>
              <a:rPr lang="ru-RU" sz="1400" dirty="0" err="1">
                <a:solidFill>
                  <a:schemeClr val="bg1"/>
                </a:solidFill>
              </a:rPr>
              <a:t>cv</a:t>
            </a:r>
            <a:r>
              <a:rPr lang="ru-RU" sz="1400" dirty="0">
                <a:solidFill>
                  <a:schemeClr val="bg1"/>
                </a:solidFill>
              </a:rPr>
              <a:t>/</a:t>
            </a:r>
            <a:r>
              <a:rPr lang="ru-RU" sz="1400" dirty="0" err="1">
                <a:solidFill>
                  <a:schemeClr val="bg1"/>
                </a:solidFill>
              </a:rPr>
              <a:t>clip</a:t>
            </a:r>
            <a:r>
              <a:rPr lang="ru-RU" sz="1400" dirty="0">
                <a:solidFill>
                  <a:schemeClr val="bg1"/>
                </a:solidFill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5292859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E1F6A48-2FB7-BEEE-0A9B-D6A1B49B38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72F70C9-BF4B-B833-3E50-EE25B7D3FA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457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" sz="4800" b="1" dirty="0">
                <a:solidFill>
                  <a:schemeClr val="bg1"/>
                </a:solidFill>
              </a:rPr>
              <a:t>self-supervision at scale CLIP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7DF82F24-D592-569C-DEA5-1AFF614E76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8" y="878601"/>
            <a:ext cx="11740572" cy="5100797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Image: </a:t>
            </a:r>
            <a:r>
              <a:rPr lang="en-US" sz="2400" dirty="0" err="1">
                <a:solidFill>
                  <a:schemeClr val="bg1"/>
                </a:solidFill>
              </a:rPr>
              <a:t>ResNet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ru-RU" sz="2400" dirty="0">
                <a:solidFill>
                  <a:schemeClr val="bg1"/>
                </a:solidFill>
              </a:rPr>
              <a:t>или </a:t>
            </a:r>
            <a:r>
              <a:rPr lang="en-US" sz="2400" dirty="0" err="1">
                <a:solidFill>
                  <a:schemeClr val="bg1"/>
                </a:solidFill>
              </a:rPr>
              <a:t>ViT</a:t>
            </a:r>
            <a:r>
              <a:rPr lang="en-US" sz="2400" dirty="0">
                <a:solidFill>
                  <a:schemeClr val="bg1"/>
                </a:solidFill>
              </a:rPr>
              <a:t> encoder + </a:t>
            </a:r>
            <a:r>
              <a:rPr lang="ru-RU" sz="2400" dirty="0">
                <a:solidFill>
                  <a:schemeClr val="bg1"/>
                </a:solidFill>
              </a:rPr>
              <a:t>слой кодирования изображения в 512-мерное пр-во</a:t>
            </a:r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Text: transformer 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lang="en-US" sz="2400" dirty="0">
                <a:solidFill>
                  <a:schemeClr val="bg1"/>
                </a:solidFill>
              </a:rPr>
              <a:t>+</a:t>
            </a:r>
            <a:r>
              <a:rPr lang="ru-RU" sz="2400" dirty="0">
                <a:solidFill>
                  <a:schemeClr val="bg1"/>
                </a:solidFill>
              </a:rPr>
              <a:t>слой 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ru-RU" sz="2400" dirty="0">
                <a:solidFill>
                  <a:schemeClr val="bg1"/>
                </a:solidFill>
              </a:rPr>
              <a:t>кодирования текст в вектор 512-мерное пр-во. </a:t>
            </a:r>
            <a:endParaRPr lang="en-US" sz="2400" dirty="0">
              <a:solidFill>
                <a:schemeClr val="bg1"/>
              </a:solidFill>
            </a:endParaRPr>
          </a:p>
          <a:p>
            <a:r>
              <a:rPr lang="ru-RU" sz="2400" dirty="0">
                <a:solidFill>
                  <a:schemeClr val="bg1"/>
                </a:solidFill>
              </a:rPr>
              <a:t>Сеть обучалась на массиве </a:t>
            </a:r>
            <a:r>
              <a:rPr lang="en-US" sz="2400" dirty="0">
                <a:solidFill>
                  <a:schemeClr val="bg1"/>
                </a:solidFill>
              </a:rPr>
              <a:t>400 </a:t>
            </a:r>
            <a:r>
              <a:rPr lang="ru-RU" sz="2400" dirty="0">
                <a:solidFill>
                  <a:schemeClr val="bg1"/>
                </a:solidFill>
              </a:rPr>
              <a:t>млн пар изображений-описаний, собранных из сети интернет без указания классов</a:t>
            </a:r>
            <a:endParaRPr lang="en-US" sz="2400" dirty="0">
              <a:solidFill>
                <a:schemeClr val="bg1"/>
              </a:solidFill>
            </a:endParaRPr>
          </a:p>
          <a:p>
            <a:r>
              <a:rPr lang="ru-RU" sz="2400" dirty="0">
                <a:solidFill>
                  <a:schemeClr val="bg1"/>
                </a:solidFill>
              </a:rPr>
              <a:t>При обучении картинка с подходящей подписью должны быть близки, а с неподходящей - максимально далеки в пространстве </a:t>
            </a:r>
            <a:r>
              <a:rPr lang="en" sz="2400" dirty="0">
                <a:solidFill>
                  <a:schemeClr val="bg1"/>
                </a:solidFill>
              </a:rPr>
              <a:t>embedding-</a:t>
            </a:r>
            <a:r>
              <a:rPr lang="ru-RU" sz="2400" dirty="0" err="1">
                <a:solidFill>
                  <a:schemeClr val="bg1"/>
                </a:solidFill>
              </a:rPr>
              <a:t>ов</a:t>
            </a:r>
            <a:r>
              <a:rPr lang="ru-RU" sz="2400" dirty="0">
                <a:solidFill>
                  <a:schemeClr val="bg1"/>
                </a:solidFill>
              </a:rPr>
              <a:t>.</a:t>
            </a:r>
          </a:p>
          <a:p>
            <a:pPr lvl="1"/>
            <a:r>
              <a:rPr lang="ru-RU" sz="2000" dirty="0">
                <a:solidFill>
                  <a:schemeClr val="bg1"/>
                </a:solidFill>
              </a:rPr>
              <a:t>Прогоняем изображения через </a:t>
            </a:r>
            <a:r>
              <a:rPr lang="en" sz="2000" dirty="0">
                <a:solidFill>
                  <a:schemeClr val="bg1"/>
                </a:solidFill>
              </a:rPr>
              <a:t>image encoder </a:t>
            </a:r>
            <a:r>
              <a:rPr lang="ru-RU" sz="2000" dirty="0">
                <a:solidFill>
                  <a:schemeClr val="bg1"/>
                </a:solidFill>
              </a:rPr>
              <a:t>и тексты через </a:t>
            </a:r>
            <a:r>
              <a:rPr lang="en" sz="2000" dirty="0">
                <a:solidFill>
                  <a:schemeClr val="bg1"/>
                </a:solidFill>
              </a:rPr>
              <a:t>text encoder.</a:t>
            </a:r>
          </a:p>
          <a:p>
            <a:pPr lvl="1"/>
            <a:r>
              <a:rPr lang="ru-RU" sz="2000" dirty="0">
                <a:solidFill>
                  <a:schemeClr val="bg1"/>
                </a:solidFill>
              </a:rPr>
              <a:t>Получаем </a:t>
            </a:r>
            <a:r>
              <a:rPr lang="en" sz="2000" dirty="0">
                <a:solidFill>
                  <a:schemeClr val="bg1"/>
                </a:solidFill>
              </a:rPr>
              <a:t>N </a:t>
            </a:r>
            <a:r>
              <a:rPr lang="ru-RU" sz="2000" dirty="0">
                <a:solidFill>
                  <a:schemeClr val="bg1"/>
                </a:solidFill>
              </a:rPr>
              <a:t>векторов для изображений и </a:t>
            </a:r>
            <a:r>
              <a:rPr lang="en" sz="2000" dirty="0">
                <a:solidFill>
                  <a:schemeClr val="bg1"/>
                </a:solidFill>
              </a:rPr>
              <a:t>N </a:t>
            </a:r>
            <a:r>
              <a:rPr lang="ru-RU" sz="2000" dirty="0">
                <a:solidFill>
                  <a:schemeClr val="bg1"/>
                </a:solidFill>
              </a:rPr>
              <a:t>векторов для текстов.</a:t>
            </a:r>
          </a:p>
          <a:p>
            <a:pPr lvl="1"/>
            <a:r>
              <a:rPr lang="ru-RU" sz="2000" dirty="0">
                <a:solidFill>
                  <a:schemeClr val="bg1"/>
                </a:solidFill>
              </a:rPr>
              <a:t>Сравниваем их по косинусной мере или </a:t>
            </a:r>
            <a:r>
              <a:rPr lang="en" sz="2000" dirty="0">
                <a:solidFill>
                  <a:schemeClr val="bg1"/>
                </a:solidFill>
              </a:rPr>
              <a:t>MSE.</a:t>
            </a:r>
          </a:p>
          <a:p>
            <a:pPr lvl="1"/>
            <a:r>
              <a:rPr lang="ru-RU" sz="2000" dirty="0">
                <a:solidFill>
                  <a:schemeClr val="bg1"/>
                </a:solidFill>
              </a:rPr>
              <a:t>Получаем матрицу сравнений </a:t>
            </a:r>
            <a:r>
              <a:rPr lang="en" sz="2000" dirty="0" err="1">
                <a:solidFill>
                  <a:schemeClr val="bg1"/>
                </a:solidFill>
              </a:rPr>
              <a:t>NxN</a:t>
            </a:r>
            <a:r>
              <a:rPr lang="en" sz="2000" dirty="0">
                <a:solidFill>
                  <a:schemeClr val="bg1"/>
                </a:solidFill>
              </a:rPr>
              <a:t>, </a:t>
            </a:r>
            <a:r>
              <a:rPr lang="ru-RU" sz="2000" dirty="0">
                <a:solidFill>
                  <a:schemeClr val="bg1"/>
                </a:solidFill>
              </a:rPr>
              <a:t>по которой вычисляется функция потерь (с</a:t>
            </a:r>
            <a:r>
              <a:rPr lang="en-US" sz="2000" dirty="0">
                <a:solidFill>
                  <a:schemeClr val="bg1"/>
                </a:solidFill>
              </a:rPr>
              <a:t>ross-entropy loss)</a:t>
            </a:r>
            <a:r>
              <a:rPr lang="ru-RU" sz="2000" dirty="0">
                <a:solidFill>
                  <a:schemeClr val="bg1"/>
                </a:solidFill>
              </a:rPr>
              <a:t>.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5556AA-53B6-B96F-6F85-BDE3CACB373A}"/>
              </a:ext>
            </a:extLst>
          </p:cNvPr>
          <p:cNvSpPr txBox="1"/>
          <p:nvPr/>
        </p:nvSpPr>
        <p:spPr>
          <a:xfrm>
            <a:off x="5948021" y="6388831"/>
            <a:ext cx="61001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200" dirty="0">
                <a:solidFill>
                  <a:schemeClr val="bg1"/>
                </a:solidFill>
                <a:hlinkClick r:id="rId2"/>
              </a:rPr>
              <a:t>https://habr.com/ru/articles/908168/</a:t>
            </a:r>
            <a:r>
              <a:rPr lang="en" sz="1200" dirty="0">
                <a:solidFill>
                  <a:schemeClr val="bg1"/>
                </a:solidFill>
              </a:rPr>
              <a:t> </a:t>
            </a:r>
            <a:r>
              <a:rPr lang="en" sz="1200" dirty="0">
                <a:solidFill>
                  <a:schemeClr val="bg1"/>
                </a:solidFill>
                <a:hlinkClick r:id="rId3"/>
              </a:rPr>
              <a:t>https://habr.com/ru/articles/546586/</a:t>
            </a:r>
            <a:r>
              <a:rPr lang="en" sz="1200" dirty="0">
                <a:solidFill>
                  <a:schemeClr val="bg1"/>
                </a:solidFill>
              </a:rPr>
              <a:t> </a:t>
            </a:r>
            <a:r>
              <a:rPr lang="en" sz="1200" dirty="0">
                <a:solidFill>
                  <a:schemeClr val="bg1"/>
                </a:solidFill>
                <a:hlinkClick r:id="rId2"/>
              </a:rPr>
              <a:t>https://habr.com/ru/articles/908168/</a:t>
            </a:r>
            <a:r>
              <a:rPr lang="ru-RU" sz="1200" dirty="0">
                <a:solidFill>
                  <a:schemeClr val="bg1"/>
                </a:solidFill>
              </a:rPr>
              <a:t> </a:t>
            </a:r>
            <a:r>
              <a:rPr lang="en" sz="1200" dirty="0">
                <a:solidFill>
                  <a:schemeClr val="bg1"/>
                </a:solidFill>
                <a:hlinkClick r:id="rId4"/>
              </a:rPr>
              <a:t>https://habr.com/ru/articles/539312/</a:t>
            </a:r>
            <a:r>
              <a:rPr lang="ru-RU" sz="1200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5122" name="Picture 2" descr="Cхема CLIP фреймворка">
            <a:extLst>
              <a:ext uri="{FF2B5EF4-FFF2-40B4-BE49-F238E27FC236}">
                <a16:creationId xmlns:a16="http://schemas.microsoft.com/office/drawing/2014/main" id="{A1BFD136-7262-327B-B46E-750929A6A5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64" b="25698"/>
          <a:stretch>
            <a:fillRect/>
          </a:stretch>
        </p:blipFill>
        <p:spPr bwMode="auto">
          <a:xfrm>
            <a:off x="2834014" y="4819140"/>
            <a:ext cx="8915400" cy="1689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32A7965-64A0-A08B-4E09-3CB1E3B1B617}"/>
              </a:ext>
            </a:extLst>
          </p:cNvPr>
          <p:cNvSpPr txBox="1"/>
          <p:nvPr/>
        </p:nvSpPr>
        <p:spPr>
          <a:xfrm>
            <a:off x="422475" y="6548964"/>
            <a:ext cx="609985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100" dirty="0" err="1">
                <a:solidFill>
                  <a:schemeClr val="bg1"/>
                </a:solidFill>
              </a:rPr>
              <a:t>https</a:t>
            </a:r>
            <a:r>
              <a:rPr lang="ru-RU" sz="1100" dirty="0">
                <a:solidFill>
                  <a:schemeClr val="bg1"/>
                </a:solidFill>
              </a:rPr>
              <a:t>://</a:t>
            </a:r>
            <a:r>
              <a:rPr lang="ru-RU" sz="1100" dirty="0" err="1">
                <a:solidFill>
                  <a:schemeClr val="bg1"/>
                </a:solidFill>
              </a:rPr>
              <a:t>habr.com</a:t>
            </a:r>
            <a:r>
              <a:rPr lang="ru-RU" sz="1100" dirty="0">
                <a:solidFill>
                  <a:schemeClr val="bg1"/>
                </a:solidFill>
              </a:rPr>
              <a:t>/</a:t>
            </a:r>
            <a:r>
              <a:rPr lang="ru-RU" sz="1100" dirty="0" err="1">
                <a:solidFill>
                  <a:schemeClr val="bg1"/>
                </a:solidFill>
              </a:rPr>
              <a:t>ru</a:t>
            </a:r>
            <a:r>
              <a:rPr lang="ru-RU" sz="1100" dirty="0">
                <a:solidFill>
                  <a:schemeClr val="bg1"/>
                </a:solidFill>
              </a:rPr>
              <a:t>/</a:t>
            </a:r>
            <a:r>
              <a:rPr lang="ru-RU" sz="1100" dirty="0" err="1">
                <a:solidFill>
                  <a:schemeClr val="bg1"/>
                </a:solidFill>
              </a:rPr>
              <a:t>articles</a:t>
            </a:r>
            <a:r>
              <a:rPr lang="ru-RU" sz="1100" dirty="0">
                <a:solidFill>
                  <a:schemeClr val="bg1"/>
                </a:solidFill>
              </a:rPr>
              <a:t>/540312/</a:t>
            </a:r>
          </a:p>
        </p:txBody>
      </p:sp>
    </p:spTree>
    <p:extLst>
      <p:ext uri="{BB962C8B-B14F-4D97-AF65-F5344CB8AC3E}">
        <p14:creationId xmlns:p14="http://schemas.microsoft.com/office/powerpoint/2010/main" val="22284643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2095BA8-50EF-9FDA-1D55-0B8C6A750C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0DE3910-9C64-0EDC-AD46-B1CFA867D9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457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" sz="4800" b="1" dirty="0">
                <a:solidFill>
                  <a:schemeClr val="bg1"/>
                </a:solidFill>
              </a:rPr>
              <a:t>self-supervision at scale CLIP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47A13342-B85D-50D4-4291-592DAE95E0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8" y="878601"/>
            <a:ext cx="11602786" cy="5100797"/>
          </a:xfrm>
        </p:spPr>
        <p:txBody>
          <a:bodyPr>
            <a:normAutofit/>
          </a:bodyPr>
          <a:lstStyle/>
          <a:p>
            <a:r>
              <a:rPr lang="ru-RU" sz="2400" b="1" dirty="0">
                <a:solidFill>
                  <a:schemeClr val="bg1"/>
                </a:solidFill>
              </a:rPr>
              <a:t>Результат </a:t>
            </a:r>
            <a:r>
              <a:rPr lang="en" sz="2400" b="1" dirty="0">
                <a:solidFill>
                  <a:schemeClr val="bg1"/>
                </a:solidFill>
              </a:rPr>
              <a:t>Zero-shot inference </a:t>
            </a:r>
            <a:r>
              <a:rPr lang="en" sz="2400" dirty="0">
                <a:solidFill>
                  <a:schemeClr val="bg1"/>
                </a:solidFill>
              </a:rPr>
              <a:t>: </a:t>
            </a:r>
            <a:r>
              <a:rPr lang="ru-RU" sz="2400" dirty="0">
                <a:solidFill>
                  <a:schemeClr val="bg1"/>
                </a:solidFill>
              </a:rPr>
              <a:t>вместо обучения на конкретных классах вы передаёте модели текстовые описания («кошка», «собака», «машина»), и она выбирает наиболее подходящее.</a:t>
            </a:r>
          </a:p>
          <a:p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42FBEB-C262-5CB0-160C-6591C52D70F9}"/>
              </a:ext>
            </a:extLst>
          </p:cNvPr>
          <p:cNvSpPr txBox="1"/>
          <p:nvPr/>
        </p:nvSpPr>
        <p:spPr>
          <a:xfrm>
            <a:off x="5649240" y="6416709"/>
            <a:ext cx="61001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200" dirty="0">
                <a:solidFill>
                  <a:schemeClr val="bg1"/>
                </a:solidFill>
                <a:hlinkClick r:id="rId2"/>
              </a:rPr>
              <a:t>https://habr.com/ru/articles/908168/</a:t>
            </a:r>
            <a:r>
              <a:rPr lang="en" sz="1200" dirty="0">
                <a:solidFill>
                  <a:schemeClr val="bg1"/>
                </a:solidFill>
              </a:rPr>
              <a:t> </a:t>
            </a:r>
            <a:r>
              <a:rPr lang="en" sz="1200" dirty="0">
                <a:solidFill>
                  <a:schemeClr val="bg1"/>
                </a:solidFill>
                <a:hlinkClick r:id="rId3"/>
              </a:rPr>
              <a:t>https://habr.com/ru/articles/546586/</a:t>
            </a:r>
            <a:r>
              <a:rPr lang="en" sz="1200" dirty="0">
                <a:solidFill>
                  <a:schemeClr val="bg1"/>
                </a:solidFill>
              </a:rPr>
              <a:t> </a:t>
            </a:r>
            <a:r>
              <a:rPr lang="en" sz="1200" dirty="0">
                <a:solidFill>
                  <a:schemeClr val="bg1"/>
                </a:solidFill>
                <a:hlinkClick r:id="rId2"/>
              </a:rPr>
              <a:t>https://habr.com/ru/articles/908168/</a:t>
            </a:r>
            <a:r>
              <a:rPr lang="ru-RU" sz="1200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7170" name="Picture 2" descr="Схема обучения двух энкодеров в CLIP подходе">
            <a:extLst>
              <a:ext uri="{FF2B5EF4-FFF2-40B4-BE49-F238E27FC236}">
                <a16:creationId xmlns:a16="http://schemas.microsoft.com/office/drawing/2014/main" id="{3F5297F1-492F-018C-30D0-8EE6DA00DB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66"/>
          <a:stretch>
            <a:fillRect/>
          </a:stretch>
        </p:blipFill>
        <p:spPr bwMode="auto">
          <a:xfrm>
            <a:off x="5814031" y="1810695"/>
            <a:ext cx="6100175" cy="4556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EBA9BB9-224D-344B-264E-21A9F248808A}"/>
              </a:ext>
            </a:extLst>
          </p:cNvPr>
          <p:cNvSpPr txBox="1"/>
          <p:nvPr/>
        </p:nvSpPr>
        <p:spPr>
          <a:xfrm>
            <a:off x="277794" y="2374926"/>
            <a:ext cx="537144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0" i="0" dirty="0">
                <a:solidFill>
                  <a:schemeClr val="bg1"/>
                </a:solidFill>
                <a:effectLst/>
                <a:latin typeface="-apple-system"/>
              </a:rPr>
              <a:t>Запрос формулируется очень специфически: </a:t>
            </a:r>
            <a:r>
              <a:rPr lang="ru-RU" b="0" i="1" dirty="0">
                <a:solidFill>
                  <a:schemeClr val="bg1"/>
                </a:solidFill>
                <a:effectLst/>
                <a:latin typeface="-apple-system"/>
              </a:rPr>
              <a:t>а </a:t>
            </a:r>
            <a:r>
              <a:rPr lang="en" b="0" i="1" dirty="0">
                <a:solidFill>
                  <a:schemeClr val="bg1"/>
                </a:solidFill>
                <a:effectLst/>
                <a:latin typeface="-apple-system"/>
              </a:rPr>
              <a:t>photo of a ____</a:t>
            </a:r>
            <a:r>
              <a:rPr lang="en" b="0" i="0" dirty="0">
                <a:solidFill>
                  <a:schemeClr val="bg1"/>
                </a:solidFill>
                <a:effectLst/>
                <a:latin typeface="-apple-system"/>
              </a:rPr>
              <a:t> </a:t>
            </a:r>
            <a:r>
              <a:rPr lang="ru-RU" b="0" i="0" dirty="0">
                <a:solidFill>
                  <a:schemeClr val="bg1"/>
                </a:solidFill>
                <a:effectLst/>
                <a:latin typeface="-apple-system"/>
              </a:rPr>
              <a:t>или </a:t>
            </a:r>
            <a:r>
              <a:rPr lang="en" b="0" i="1" dirty="0">
                <a:solidFill>
                  <a:schemeClr val="bg1"/>
                </a:solidFill>
                <a:effectLst/>
                <a:latin typeface="-apple-system"/>
              </a:rPr>
              <a:t>a centered satellite photo of ____. </a:t>
            </a:r>
            <a:endParaRPr lang="ru-RU" b="0" i="1" dirty="0">
              <a:solidFill>
                <a:schemeClr val="bg1"/>
              </a:solidFill>
              <a:effectLst/>
              <a:latin typeface="-apple-system"/>
            </a:endParaRPr>
          </a:p>
          <a:p>
            <a:r>
              <a:rPr lang="ru-RU" b="0" i="0" dirty="0">
                <a:solidFill>
                  <a:schemeClr val="bg1"/>
                </a:solidFill>
                <a:effectLst/>
                <a:latin typeface="-apple-system"/>
              </a:rPr>
              <a:t>Така] формулировка позволяет более узко и специфично производить настройку или адаптацию под конкретный датасет  </a:t>
            </a:r>
          </a:p>
          <a:p>
            <a:r>
              <a:rPr lang="en" dirty="0">
                <a:solidFill>
                  <a:schemeClr val="bg1"/>
                </a:solidFill>
              </a:rPr>
              <a:t>Zero-shot CLIP </a:t>
            </a:r>
            <a:r>
              <a:rPr lang="ru-RU" dirty="0">
                <a:solidFill>
                  <a:schemeClr val="bg1"/>
                </a:solidFill>
              </a:rPr>
              <a:t>оказывается более устойчивым к сдвигу распределений, чем модель обученная на </a:t>
            </a:r>
            <a:r>
              <a:rPr lang="en" dirty="0">
                <a:solidFill>
                  <a:schemeClr val="bg1"/>
                </a:solidFill>
              </a:rPr>
              <a:t>ImageNet.</a:t>
            </a:r>
            <a:endParaRPr lang="ru-RU" dirty="0">
              <a:solidFill>
                <a:schemeClr val="bg1"/>
              </a:solidFill>
            </a:endParaRPr>
          </a:p>
          <a:p>
            <a:r>
              <a:rPr lang="en" dirty="0">
                <a:solidFill>
                  <a:schemeClr val="bg1"/>
                </a:solidFill>
              </a:rPr>
              <a:t>CLIP</a:t>
            </a:r>
            <a:r>
              <a:rPr lang="ru-RU" dirty="0">
                <a:solidFill>
                  <a:schemeClr val="bg1"/>
                </a:solidFill>
              </a:rPr>
              <a:t> – хорошо смотрит на самые яркие фичи, но плохо работает с деталями</a:t>
            </a:r>
            <a:endParaRPr lang="en" dirty="0">
              <a:solidFill>
                <a:schemeClr val="bg1"/>
              </a:solidFill>
            </a:endParaRPr>
          </a:p>
          <a:p>
            <a:br>
              <a:rPr lang="en" dirty="0"/>
            </a:b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63876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4A60987-0F18-9CED-293C-FBA488091F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06365D5-EC69-CBA9-FF71-4219B44EB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476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" sz="4800" b="1" dirty="0">
                <a:solidFill>
                  <a:schemeClr val="bg1"/>
                </a:solidFill>
              </a:rPr>
              <a:t>CLIP</a:t>
            </a:r>
            <a:r>
              <a:rPr lang="ru-RU" sz="4800" b="1" dirty="0">
                <a:solidFill>
                  <a:schemeClr val="bg1"/>
                </a:solidFill>
              </a:rPr>
              <a:t>-</a:t>
            </a:r>
            <a:r>
              <a:rPr lang="en-US" sz="4800" b="1" dirty="0">
                <a:solidFill>
                  <a:schemeClr val="bg1"/>
                </a:solidFill>
              </a:rPr>
              <a:t>like </a:t>
            </a:r>
            <a:r>
              <a:rPr lang="ru-RU" sz="4800" b="1" dirty="0">
                <a:solidFill>
                  <a:schemeClr val="bg1"/>
                </a:solidFill>
              </a:rPr>
              <a:t>модели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0B8FF4B7-3380-D6B8-E30B-BCFF1C6D57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8" y="751279"/>
            <a:ext cx="11602786" cy="5100797"/>
          </a:xfrm>
        </p:spPr>
        <p:txBody>
          <a:bodyPr>
            <a:normAutofit lnSpcReduction="10000"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CLIP – </a:t>
            </a:r>
            <a:r>
              <a:rPr lang="ru-RU" sz="2000" b="1" dirty="0">
                <a:solidFill>
                  <a:schemeClr val="bg1"/>
                </a:solidFill>
              </a:rPr>
              <a:t>одна из </a:t>
            </a:r>
            <a:r>
              <a:rPr lang="en-US" sz="2000" b="1" dirty="0">
                <a:solidFill>
                  <a:schemeClr val="bg1"/>
                </a:solidFill>
              </a:rPr>
              <a:t>baseline</a:t>
            </a:r>
            <a:r>
              <a:rPr lang="ru-RU" sz="2000" b="1" dirty="0">
                <a:solidFill>
                  <a:schemeClr val="bg1"/>
                </a:solidFill>
              </a:rPr>
              <a:t> </a:t>
            </a:r>
            <a:r>
              <a:rPr lang="en-US" sz="2000" b="1" dirty="0">
                <a:solidFill>
                  <a:schemeClr val="bg1"/>
                </a:solidFill>
              </a:rPr>
              <a:t>foundation models</a:t>
            </a:r>
            <a:r>
              <a:rPr lang="ru-RU" sz="2000" b="1" dirty="0">
                <a:solidFill>
                  <a:schemeClr val="bg1"/>
                </a:solidFill>
              </a:rPr>
              <a:t> до сегодняшнего дня.</a:t>
            </a:r>
          </a:p>
          <a:p>
            <a:r>
              <a:rPr lang="ru-RU" sz="2000" b="1" dirty="0">
                <a:solidFill>
                  <a:schemeClr val="bg1"/>
                </a:solidFill>
              </a:rPr>
              <a:t>По сути </a:t>
            </a:r>
            <a:r>
              <a:rPr lang="en-US" sz="2000" b="1" dirty="0">
                <a:solidFill>
                  <a:schemeClr val="bg1"/>
                </a:solidFill>
              </a:rPr>
              <a:t>CLIP</a:t>
            </a:r>
            <a:r>
              <a:rPr lang="ru-RU" sz="2000" b="1" dirty="0">
                <a:solidFill>
                  <a:schemeClr val="bg1"/>
                </a:solidFill>
              </a:rPr>
              <a:t> – это подход к обучению</a:t>
            </a:r>
          </a:p>
          <a:p>
            <a:r>
              <a:rPr lang="ru-RU" sz="2000" b="1" dirty="0">
                <a:solidFill>
                  <a:schemeClr val="bg1"/>
                </a:solidFill>
              </a:rPr>
              <a:t>Существуют открытые проекты на основе </a:t>
            </a:r>
            <a:r>
              <a:rPr lang="en-US" sz="2000" b="1" dirty="0">
                <a:solidFill>
                  <a:schemeClr val="bg1"/>
                </a:solidFill>
              </a:rPr>
              <a:t>CLIP</a:t>
            </a:r>
            <a:r>
              <a:rPr lang="ru-RU" sz="2000" b="1" dirty="0">
                <a:solidFill>
                  <a:schemeClr val="bg1"/>
                </a:solidFill>
              </a:rPr>
              <a:t>, но основная проблема – обучение на очень большом </a:t>
            </a:r>
            <a:r>
              <a:rPr lang="ru-RU" sz="2000" b="1" dirty="0" err="1">
                <a:solidFill>
                  <a:schemeClr val="bg1"/>
                </a:solidFill>
              </a:rPr>
              <a:t>батче</a:t>
            </a:r>
            <a:endParaRPr lang="ru-RU" sz="2000" b="1" dirty="0">
              <a:solidFill>
                <a:schemeClr val="bg1"/>
              </a:solidFill>
            </a:endParaRPr>
          </a:p>
          <a:p>
            <a:r>
              <a:rPr lang="ru-RU" sz="2000" b="1" dirty="0">
                <a:solidFill>
                  <a:schemeClr val="bg1"/>
                </a:solidFill>
              </a:rPr>
              <a:t>Семейство моделей пополняется.</a:t>
            </a:r>
            <a:endParaRPr lang="en-US" sz="2000" b="1" dirty="0">
              <a:solidFill>
                <a:schemeClr val="bg1"/>
              </a:solidFill>
            </a:endParaRPr>
          </a:p>
          <a:p>
            <a:r>
              <a:rPr lang="ru-RU" sz="2000" b="1" dirty="0">
                <a:solidFill>
                  <a:schemeClr val="bg1"/>
                </a:solidFill>
              </a:rPr>
              <a:t>Модификации под </a:t>
            </a:r>
            <a:r>
              <a:rPr lang="ru-RU" sz="2000" b="1" dirty="0" err="1">
                <a:solidFill>
                  <a:schemeClr val="bg1"/>
                </a:solidFill>
              </a:rPr>
              <a:t>бекбоны</a:t>
            </a:r>
            <a:r>
              <a:rPr lang="ru-RU" sz="2000" b="1" dirty="0">
                <a:solidFill>
                  <a:schemeClr val="bg1"/>
                </a:solidFill>
              </a:rPr>
              <a:t>, например </a:t>
            </a:r>
            <a:r>
              <a:rPr lang="en-US" sz="2000" b="1" dirty="0">
                <a:solidFill>
                  <a:schemeClr val="bg1"/>
                </a:solidFill>
              </a:rPr>
              <a:t>BCLIP</a:t>
            </a:r>
            <a:endParaRPr lang="ru-RU" sz="2000" b="1" dirty="0">
              <a:solidFill>
                <a:schemeClr val="bg1"/>
              </a:solidFill>
            </a:endParaRPr>
          </a:p>
          <a:p>
            <a:r>
              <a:rPr lang="ru-RU" sz="2000" b="1" dirty="0" err="1">
                <a:solidFill>
                  <a:schemeClr val="bg1"/>
                </a:solidFill>
              </a:rPr>
              <a:t>Модификции</a:t>
            </a:r>
            <a:r>
              <a:rPr lang="ru-RU" sz="2000" b="1" dirty="0">
                <a:solidFill>
                  <a:schemeClr val="bg1"/>
                </a:solidFill>
              </a:rPr>
              <a:t> под домены: </a:t>
            </a:r>
            <a:r>
              <a:rPr lang="en-US" sz="2000" b="1" dirty="0" err="1">
                <a:solidFill>
                  <a:schemeClr val="bg1"/>
                </a:solidFill>
              </a:rPr>
              <a:t>MedCLIP</a:t>
            </a:r>
            <a:r>
              <a:rPr lang="en-US" sz="2000" b="1" dirty="0">
                <a:solidFill>
                  <a:schemeClr val="bg1"/>
                </a:solidFill>
              </a:rPr>
              <a:t>, </a:t>
            </a:r>
            <a:r>
              <a:rPr lang="en-US" sz="2000" b="1" dirty="0" err="1">
                <a:solidFill>
                  <a:schemeClr val="bg1"/>
                </a:solidFill>
              </a:rPr>
              <a:t>StreetCLIP</a:t>
            </a:r>
            <a:r>
              <a:rPr lang="en-US" sz="2000" b="1" dirty="0">
                <a:solidFill>
                  <a:schemeClr val="bg1"/>
                </a:solidFill>
              </a:rPr>
              <a:t>  </a:t>
            </a:r>
            <a:r>
              <a:rPr lang="ru-RU" sz="2000" b="1" dirty="0">
                <a:solidFill>
                  <a:schemeClr val="bg1"/>
                </a:solidFill>
              </a:rPr>
              <a:t>и </a:t>
            </a:r>
            <a:r>
              <a:rPr lang="ru-RU" sz="2000" b="1" dirty="0" err="1">
                <a:solidFill>
                  <a:schemeClr val="bg1"/>
                </a:solidFill>
              </a:rPr>
              <a:t>тд</a:t>
            </a:r>
            <a:endParaRPr lang="ru-RU" sz="2000" b="1" dirty="0">
              <a:solidFill>
                <a:schemeClr val="bg1"/>
              </a:solidFill>
            </a:endParaRPr>
          </a:p>
          <a:p>
            <a:r>
              <a:rPr lang="ru-RU" sz="2000" b="1" dirty="0">
                <a:solidFill>
                  <a:schemeClr val="bg1"/>
                </a:solidFill>
              </a:rPr>
              <a:t>Модели для различных задач, напр. </a:t>
            </a:r>
            <a:r>
              <a:rPr lang="en-US" sz="2000" b="1" dirty="0" err="1">
                <a:solidFill>
                  <a:schemeClr val="bg1"/>
                </a:solidFill>
              </a:rPr>
              <a:t>CLIPseg</a:t>
            </a:r>
            <a:r>
              <a:rPr lang="en-US" sz="2000" b="1" dirty="0">
                <a:solidFill>
                  <a:schemeClr val="bg1"/>
                </a:solidFill>
              </a:rPr>
              <a:t>, </a:t>
            </a:r>
            <a:r>
              <a:rPr lang="en-US" sz="2000" b="1" dirty="0" err="1">
                <a:solidFill>
                  <a:schemeClr val="bg1"/>
                </a:solidFill>
              </a:rPr>
              <a:t>DiffusionCLIP</a:t>
            </a:r>
            <a:endParaRPr lang="en-US" sz="2000" b="1" dirty="0">
              <a:solidFill>
                <a:schemeClr val="bg1"/>
              </a:solidFill>
            </a:endParaRPr>
          </a:p>
          <a:p>
            <a:r>
              <a:rPr lang="ru-RU" sz="2000" b="1" dirty="0">
                <a:solidFill>
                  <a:schemeClr val="bg1"/>
                </a:solidFill>
              </a:rPr>
              <a:t>Модели для распределенных вычислений </a:t>
            </a:r>
            <a:r>
              <a:rPr lang="en-US" sz="2000" b="1" dirty="0" err="1">
                <a:solidFill>
                  <a:schemeClr val="bg1"/>
                </a:solidFill>
              </a:rPr>
              <a:t>SigLIP</a:t>
            </a:r>
            <a:r>
              <a:rPr lang="en-US" sz="2000" b="1" dirty="0">
                <a:solidFill>
                  <a:schemeClr val="bg1"/>
                </a:solidFill>
              </a:rPr>
              <a:t>, </a:t>
            </a:r>
          </a:p>
          <a:p>
            <a:r>
              <a:rPr lang="ru-RU" sz="2000" b="1" dirty="0" err="1">
                <a:solidFill>
                  <a:schemeClr val="bg1"/>
                </a:solidFill>
              </a:rPr>
              <a:t>Улучшенние</a:t>
            </a:r>
            <a:r>
              <a:rPr lang="ru-RU" sz="2000" b="1" dirty="0">
                <a:solidFill>
                  <a:schemeClr val="bg1"/>
                </a:solidFill>
              </a:rPr>
              <a:t> работы с мелкими деталями </a:t>
            </a:r>
            <a:r>
              <a:rPr lang="en-US" sz="2000" b="1" dirty="0">
                <a:solidFill>
                  <a:schemeClr val="bg1"/>
                </a:solidFill>
              </a:rPr>
              <a:t>SigLIPv2</a:t>
            </a:r>
            <a:r>
              <a:rPr lang="ru-RU" sz="2000" b="1" dirty="0">
                <a:solidFill>
                  <a:schemeClr val="bg1"/>
                </a:solidFill>
              </a:rPr>
              <a:t> (</a:t>
            </a:r>
            <a:r>
              <a:rPr lang="en-US" sz="2000" b="1" dirty="0" err="1">
                <a:solidFill>
                  <a:schemeClr val="bg1"/>
                </a:solidFill>
              </a:rPr>
              <a:t>MaskAE</a:t>
            </a:r>
            <a:r>
              <a:rPr lang="en-US" sz="2000" b="1" dirty="0">
                <a:solidFill>
                  <a:schemeClr val="bg1"/>
                </a:solidFill>
              </a:rPr>
              <a:t>, Self-Distil</a:t>
            </a:r>
            <a:r>
              <a:rPr lang="ru-RU" sz="2000" b="1" dirty="0">
                <a:solidFill>
                  <a:schemeClr val="bg1"/>
                </a:solidFill>
              </a:rPr>
              <a:t>, фича в каждом патче)</a:t>
            </a:r>
            <a:endParaRPr lang="en-US" sz="2000" b="1" dirty="0">
              <a:solidFill>
                <a:schemeClr val="bg1"/>
              </a:solidFill>
            </a:endParaRPr>
          </a:p>
          <a:p>
            <a:r>
              <a:rPr lang="ru-RU" sz="2400" dirty="0">
                <a:solidFill>
                  <a:schemeClr val="bg1"/>
                </a:solidFill>
              </a:rPr>
              <a:t>Модель </a:t>
            </a:r>
            <a:r>
              <a:rPr lang="en" sz="2400" dirty="0" err="1">
                <a:solidFill>
                  <a:schemeClr val="bg1"/>
                </a:solidFill>
              </a:rPr>
              <a:t>CoCa</a:t>
            </a:r>
            <a:r>
              <a:rPr lang="ru-RU" sz="2400" dirty="0">
                <a:solidFill>
                  <a:schemeClr val="bg1"/>
                </a:solidFill>
              </a:rPr>
              <a:t> показывает наивысшую</a:t>
            </a:r>
            <a:endParaRPr lang="en-US" sz="24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ru-RU" sz="2400" dirty="0">
                <a:solidFill>
                  <a:schemeClr val="bg1"/>
                </a:solidFill>
              </a:rPr>
              <a:t> точность на </a:t>
            </a:r>
            <a:r>
              <a:rPr lang="en" sz="2400" dirty="0">
                <a:solidFill>
                  <a:schemeClr val="bg1"/>
                </a:solidFill>
              </a:rPr>
              <a:t>ImageNet </a:t>
            </a:r>
          </a:p>
          <a:p>
            <a:pPr marL="0" indent="0">
              <a:buNone/>
            </a:pPr>
            <a:r>
              <a:rPr lang="ru-RU" sz="1800" b="1" dirty="0">
                <a:solidFill>
                  <a:schemeClr val="bg1"/>
                </a:solidFill>
              </a:rPr>
              <a:t>Модель </a:t>
            </a:r>
            <a:r>
              <a:rPr lang="en-US" sz="1800" b="1" dirty="0" err="1">
                <a:solidFill>
                  <a:schemeClr val="bg1"/>
                </a:solidFill>
              </a:rPr>
              <a:t>GroundDINO</a:t>
            </a:r>
            <a:r>
              <a:rPr lang="ru-RU" sz="1800" b="1" dirty="0">
                <a:solidFill>
                  <a:schemeClr val="bg1"/>
                </a:solidFill>
              </a:rPr>
              <a:t> позволяет хорошо </a:t>
            </a:r>
            <a:r>
              <a:rPr lang="ru-RU" sz="1800" b="1" dirty="0" err="1">
                <a:solidFill>
                  <a:schemeClr val="bg1"/>
                </a:solidFill>
              </a:rPr>
              <a:t>детектить</a:t>
            </a:r>
            <a:r>
              <a:rPr lang="ru-RU" sz="1800" b="1" dirty="0">
                <a:solidFill>
                  <a:schemeClr val="bg1"/>
                </a:solidFill>
              </a:rPr>
              <a:t> объекты</a:t>
            </a:r>
            <a:endParaRPr lang="en-US" sz="1800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5D5BF6-05B3-1F4D-D3F6-CFEB70524AA4}"/>
              </a:ext>
            </a:extLst>
          </p:cNvPr>
          <p:cNvSpPr txBox="1"/>
          <p:nvPr/>
        </p:nvSpPr>
        <p:spPr>
          <a:xfrm>
            <a:off x="5649240" y="6416709"/>
            <a:ext cx="61001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200" dirty="0">
                <a:solidFill>
                  <a:schemeClr val="bg1"/>
                </a:solidFill>
                <a:hlinkClick r:id="rId2"/>
              </a:rPr>
              <a:t>https://roboflow.com/model-alternatives/clip</a:t>
            </a:r>
            <a:r>
              <a:rPr lang="en" sz="1200" dirty="0">
                <a:solidFill>
                  <a:schemeClr val="bg1"/>
                </a:solidFill>
              </a:rPr>
              <a:t> </a:t>
            </a:r>
            <a:r>
              <a:rPr lang="en" sz="1200" dirty="0">
                <a:solidFill>
                  <a:schemeClr val="bg1"/>
                </a:solidFill>
                <a:hlinkClick r:id="rId3"/>
              </a:rPr>
              <a:t>https://encord.com/blog/open-ai-clip-alternatives/</a:t>
            </a:r>
            <a:r>
              <a:rPr lang="en" sz="1200" dirty="0">
                <a:solidFill>
                  <a:schemeClr val="bg1"/>
                </a:solidFill>
              </a:rPr>
              <a:t> </a:t>
            </a:r>
            <a:r>
              <a:rPr lang="en" sz="1200" dirty="0">
                <a:solidFill>
                  <a:schemeClr val="bg1"/>
                </a:solidFill>
                <a:hlinkClick r:id="rId4"/>
              </a:rPr>
              <a:t>https://github.com/LAION-AI/CLIP_benchmark</a:t>
            </a:r>
            <a:r>
              <a:rPr lang="en" sz="1200" dirty="0">
                <a:solidFill>
                  <a:schemeClr val="bg1"/>
                </a:solidFill>
              </a:rPr>
              <a:t> </a:t>
            </a:r>
            <a:endParaRPr lang="ru-RU" sz="1200" dirty="0">
              <a:solidFill>
                <a:schemeClr val="bg1"/>
              </a:solidFill>
            </a:endParaRP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A30B5D36-9B49-9AD9-0676-82F6617830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4096" y="4548754"/>
            <a:ext cx="4591276" cy="2226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75973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99F6A4E-10CC-B1B0-AA3D-E4506C5DF5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8321CE0-6D21-6BFB-9373-CCDCDC219B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476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DINO (</a:t>
            </a:r>
            <a:r>
              <a:rPr lang="en" dirty="0">
                <a:solidFill>
                  <a:schemeClr val="bg1"/>
                </a:solidFill>
              </a:rPr>
              <a:t>self-</a:t>
            </a:r>
            <a:r>
              <a:rPr lang="en" b="1" dirty="0">
                <a:solidFill>
                  <a:schemeClr val="bg1"/>
                </a:solidFill>
              </a:rPr>
              <a:t>Di</a:t>
            </a:r>
            <a:r>
              <a:rPr lang="en" dirty="0">
                <a:solidFill>
                  <a:schemeClr val="bg1"/>
                </a:solidFill>
              </a:rPr>
              <a:t>stillation with </a:t>
            </a:r>
            <a:r>
              <a:rPr lang="en" b="1" dirty="0">
                <a:solidFill>
                  <a:schemeClr val="bg1"/>
                </a:solidFill>
              </a:rPr>
              <a:t>no </a:t>
            </a:r>
            <a:r>
              <a:rPr lang="en" dirty="0">
                <a:solidFill>
                  <a:schemeClr val="bg1"/>
                </a:solidFill>
              </a:rPr>
              <a:t>labels)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5E4862AB-BDCA-B524-5DDF-E630405B0B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8" y="751279"/>
            <a:ext cx="11602786" cy="510079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dirty="0">
                <a:solidFill>
                  <a:schemeClr val="bg1"/>
                </a:solidFill>
              </a:rPr>
              <a:t>В основе модели полезное свойство для </a:t>
            </a:r>
            <a:r>
              <a:rPr lang="en-US" sz="2400" dirty="0" err="1">
                <a:solidFill>
                  <a:schemeClr val="bg1"/>
                </a:solidFill>
              </a:rPr>
              <a:t>ViT</a:t>
            </a:r>
            <a:r>
              <a:rPr lang="ru-RU" sz="2400" dirty="0">
                <a:solidFill>
                  <a:schemeClr val="bg1"/>
                </a:solidFill>
              </a:rPr>
              <a:t> . </a:t>
            </a:r>
          </a:p>
          <a:p>
            <a:r>
              <a:rPr lang="ru-RU" sz="2400" dirty="0">
                <a:solidFill>
                  <a:schemeClr val="bg1"/>
                </a:solidFill>
              </a:rPr>
              <a:t>Патчи моделей </a:t>
            </a:r>
            <a:r>
              <a:rPr lang="en-US" sz="2400" dirty="0" err="1">
                <a:solidFill>
                  <a:schemeClr val="bg1"/>
                </a:solidFill>
              </a:rPr>
              <a:t>ViT</a:t>
            </a:r>
            <a:r>
              <a:rPr lang="ru-RU" sz="2400" dirty="0">
                <a:solidFill>
                  <a:schemeClr val="bg1"/>
                </a:solidFill>
              </a:rPr>
              <a:t> при самообучении содержат явную информацию о семантической сегментации объекта (его границах)</a:t>
            </a:r>
            <a:endParaRPr lang="en-US" sz="2400" dirty="0">
              <a:solidFill>
                <a:schemeClr val="bg1"/>
              </a:solidFill>
            </a:endParaRPr>
          </a:p>
          <a:p>
            <a:r>
              <a:rPr lang="ru-RU" sz="2400" dirty="0">
                <a:solidFill>
                  <a:schemeClr val="bg1"/>
                </a:solidFill>
              </a:rPr>
              <a:t>выученные с помощью </a:t>
            </a:r>
            <a:r>
              <a:rPr lang="en-US" sz="2400" dirty="0">
                <a:solidFill>
                  <a:schemeClr val="bg1"/>
                </a:solidFill>
              </a:rPr>
              <a:t>DINO</a:t>
            </a:r>
            <a:r>
              <a:rPr lang="ru-RU" sz="2400" dirty="0">
                <a:solidFill>
                  <a:schemeClr val="bg1"/>
                </a:solidFill>
              </a:rPr>
              <a:t> — очень хорошие входные признаки для </a:t>
            </a:r>
            <a:r>
              <a:rPr lang="en" sz="2400" dirty="0">
                <a:solidFill>
                  <a:schemeClr val="bg1"/>
                </a:solidFill>
              </a:rPr>
              <a:t>KNN </a:t>
            </a:r>
            <a:r>
              <a:rPr lang="ru-RU" sz="2400" dirty="0">
                <a:solidFill>
                  <a:schemeClr val="bg1"/>
                </a:solidFill>
              </a:rPr>
              <a:t>классификатора. Он достигает 78.3 % точности на </a:t>
            </a:r>
            <a:r>
              <a:rPr lang="en" sz="2400" dirty="0">
                <a:solidFill>
                  <a:schemeClr val="bg1"/>
                </a:solidFill>
              </a:rPr>
              <a:t>ImageNet </a:t>
            </a:r>
            <a:r>
              <a:rPr lang="ru-RU" sz="2400" dirty="0">
                <a:solidFill>
                  <a:schemeClr val="bg1"/>
                </a:solidFill>
              </a:rPr>
              <a:t>без дополнительного дообучения.</a:t>
            </a:r>
            <a:endParaRPr lang="en-US" sz="2400" dirty="0">
              <a:solidFill>
                <a:schemeClr val="bg1"/>
              </a:solidFill>
            </a:endParaRPr>
          </a:p>
          <a:p>
            <a:r>
              <a:rPr lang="ru-RU" sz="2400" dirty="0">
                <a:solidFill>
                  <a:schemeClr val="bg1"/>
                </a:solidFill>
              </a:rPr>
              <a:t>При этом в отличии от б-</a:t>
            </a:r>
            <a:r>
              <a:rPr lang="ru-RU" sz="2400" dirty="0" err="1">
                <a:solidFill>
                  <a:schemeClr val="bg1"/>
                </a:solidFill>
              </a:rPr>
              <a:t>ва</a:t>
            </a:r>
            <a:r>
              <a:rPr lang="ru-RU" sz="2400" dirty="0">
                <a:solidFill>
                  <a:schemeClr val="bg1"/>
                </a:solidFill>
              </a:rPr>
              <a:t> базисных моделей тут вообще не требуется разметка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E259DE-0376-BFC5-C989-E228B887D44F}"/>
              </a:ext>
            </a:extLst>
          </p:cNvPr>
          <p:cNvSpPr txBox="1"/>
          <p:nvPr/>
        </p:nvSpPr>
        <p:spPr>
          <a:xfrm>
            <a:off x="5649240" y="6416709"/>
            <a:ext cx="61001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200" dirty="0">
                <a:solidFill>
                  <a:schemeClr val="bg1"/>
                </a:solidFill>
              </a:rPr>
              <a:t>https://</a:t>
            </a:r>
            <a:r>
              <a:rPr lang="en" sz="1200" dirty="0" err="1">
                <a:solidFill>
                  <a:schemeClr val="bg1"/>
                </a:solidFill>
              </a:rPr>
              <a:t>readmedium.com</a:t>
            </a:r>
            <a:r>
              <a:rPr lang="en" sz="1200" dirty="0">
                <a:solidFill>
                  <a:schemeClr val="bg1"/>
                </a:solidFill>
              </a:rPr>
              <a:t>/review-dino-emerging-properties-in-self-supervised-vision-transformers-cfddbb4d3549</a:t>
            </a:r>
            <a:endParaRPr lang="ru-RU" sz="1200" dirty="0">
              <a:solidFill>
                <a:schemeClr val="bg1"/>
              </a:solidFill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783FCD1-17F5-C322-9FE0-D44E28ADB62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9220" t="3490"/>
          <a:stretch>
            <a:fillRect/>
          </a:stretch>
        </p:blipFill>
        <p:spPr>
          <a:xfrm>
            <a:off x="8843057" y="3842795"/>
            <a:ext cx="3110777" cy="257391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474FA52-1E78-27EE-5056-1B099041F99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808" t="1050" r="61234" b="6725"/>
          <a:stretch>
            <a:fillRect/>
          </a:stretch>
        </p:blipFill>
        <p:spPr>
          <a:xfrm>
            <a:off x="5816199" y="3665093"/>
            <a:ext cx="2089310" cy="2792325"/>
          </a:xfrm>
          <a:prstGeom prst="rect">
            <a:avLst/>
          </a:prstGeom>
        </p:spPr>
      </p:pic>
      <p:pic>
        <p:nvPicPr>
          <p:cNvPr id="16388" name="Picture 4">
            <a:extLst>
              <a:ext uri="{FF2B5EF4-FFF2-40B4-BE49-F238E27FC236}">
                <a16:creationId xmlns:a16="http://schemas.microsoft.com/office/drawing/2014/main" id="{8DEF38CD-8FCE-C0FF-70B9-FC9CE80122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27" t="58903" r="14219" b="6434"/>
          <a:stretch>
            <a:fillRect/>
          </a:stretch>
        </p:blipFill>
        <p:spPr bwMode="auto">
          <a:xfrm>
            <a:off x="0" y="3997789"/>
            <a:ext cx="5180999" cy="2263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3967C2A-BC6D-0CBD-9526-295851837E98}"/>
              </a:ext>
            </a:extLst>
          </p:cNvPr>
          <p:cNvSpPr txBox="1"/>
          <p:nvPr/>
        </p:nvSpPr>
        <p:spPr>
          <a:xfrm>
            <a:off x="238166" y="6232043"/>
            <a:ext cx="609985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 dirty="0" err="1">
                <a:solidFill>
                  <a:schemeClr val="bg1"/>
                </a:solidFill>
              </a:rPr>
              <a:t>https</a:t>
            </a:r>
            <a:r>
              <a:rPr lang="ru-RU" sz="1200" dirty="0">
                <a:solidFill>
                  <a:schemeClr val="bg1"/>
                </a:solidFill>
              </a:rPr>
              <a:t>://</a:t>
            </a:r>
            <a:r>
              <a:rPr lang="ru-RU" sz="1200" dirty="0" err="1">
                <a:solidFill>
                  <a:schemeClr val="bg1"/>
                </a:solidFill>
              </a:rPr>
              <a:t>blog.deepschool.ru</a:t>
            </a:r>
            <a:r>
              <a:rPr lang="ru-RU" sz="1200" dirty="0">
                <a:solidFill>
                  <a:schemeClr val="bg1"/>
                </a:solidFill>
              </a:rPr>
              <a:t>/</a:t>
            </a:r>
            <a:r>
              <a:rPr lang="ru-RU" sz="1200" dirty="0" err="1">
                <a:solidFill>
                  <a:schemeClr val="bg1"/>
                </a:solidFill>
              </a:rPr>
              <a:t>cv</a:t>
            </a:r>
            <a:r>
              <a:rPr lang="ru-RU" sz="1200" dirty="0">
                <a:solidFill>
                  <a:schemeClr val="bg1"/>
                </a:solidFill>
              </a:rPr>
              <a:t>/</a:t>
            </a:r>
            <a:r>
              <a:rPr lang="ru-RU" sz="1200" dirty="0" err="1">
                <a:solidFill>
                  <a:schemeClr val="bg1"/>
                </a:solidFill>
              </a:rPr>
              <a:t>dino-self-distilation-with-no-labels</a:t>
            </a:r>
            <a:r>
              <a:rPr lang="ru-RU" sz="1200" dirty="0">
                <a:solidFill>
                  <a:schemeClr val="bg1"/>
                </a:solidFill>
              </a:rPr>
              <a:t>/?</a:t>
            </a:r>
            <a:r>
              <a:rPr lang="ru-RU" sz="1200" dirty="0" err="1">
                <a:solidFill>
                  <a:schemeClr val="bg1"/>
                </a:solidFill>
              </a:rPr>
              <a:t>ysclid</a:t>
            </a:r>
            <a:r>
              <a:rPr lang="ru-RU" sz="1200" dirty="0">
                <a:solidFill>
                  <a:schemeClr val="bg1"/>
                </a:solidFill>
              </a:rPr>
              <a:t>=micx9x33wy491219292</a:t>
            </a:r>
          </a:p>
        </p:txBody>
      </p:sp>
    </p:spTree>
    <p:extLst>
      <p:ext uri="{BB962C8B-B14F-4D97-AF65-F5344CB8AC3E}">
        <p14:creationId xmlns:p14="http://schemas.microsoft.com/office/powerpoint/2010/main" val="8306528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DAE293C-DFD6-29FB-361A-704A06D91C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EF8280F-76DE-3FC0-EEA1-DE6A6365F7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476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DINO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CDAD2BFF-B11F-92B8-9AF5-F05289F2C0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8166" y="609600"/>
            <a:ext cx="8604891" cy="5951027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" sz="2400" dirty="0">
                <a:solidFill>
                  <a:schemeClr val="bg1"/>
                </a:solidFill>
              </a:rPr>
              <a:t>F_s  — </a:t>
            </a:r>
            <a:r>
              <a:rPr lang="ru-RU" sz="2400" dirty="0">
                <a:solidFill>
                  <a:schemeClr val="bg1"/>
                </a:solidFill>
              </a:rPr>
              <a:t>модель-студент, </a:t>
            </a:r>
            <a:r>
              <a:rPr lang="en" sz="2400" dirty="0" err="1">
                <a:solidFill>
                  <a:schemeClr val="bg1"/>
                </a:solidFill>
              </a:rPr>
              <a:t>F_t</a:t>
            </a:r>
            <a:r>
              <a:rPr lang="en" sz="2400" dirty="0">
                <a:solidFill>
                  <a:schemeClr val="bg1"/>
                </a:solidFill>
              </a:rPr>
              <a:t> — </a:t>
            </a:r>
            <a:r>
              <a:rPr lang="ru-RU" sz="2400" dirty="0">
                <a:solidFill>
                  <a:schemeClr val="bg1"/>
                </a:solidFill>
              </a:rPr>
              <a:t>модель-учитель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ru-RU" sz="2400" dirty="0">
                <a:solidFill>
                  <a:schemeClr val="bg1"/>
                </a:solidFill>
              </a:rPr>
              <a:t>В течение эпохи веса учителя </a:t>
            </a:r>
            <a:r>
              <a:rPr lang="en" sz="2400" dirty="0" err="1">
                <a:solidFill>
                  <a:schemeClr val="bg1"/>
                </a:solidFill>
              </a:rPr>
              <a:t>F_t</a:t>
            </a:r>
            <a:r>
              <a:rPr lang="en" sz="2400" dirty="0">
                <a:solidFill>
                  <a:schemeClr val="bg1"/>
                </a:solidFill>
              </a:rPr>
              <a:t> </a:t>
            </a:r>
            <a:r>
              <a:rPr lang="ru-RU" sz="2400" dirty="0">
                <a:solidFill>
                  <a:schemeClr val="bg1"/>
                </a:solidFill>
              </a:rPr>
              <a:t>заморожены. 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ru-RU" sz="2400" dirty="0">
                <a:solidFill>
                  <a:schemeClr val="bg1"/>
                </a:solidFill>
              </a:rPr>
              <a:t>Берем картинку из датасета, делаем 2 глобальных и несколько локальных кропа (напр. 128х128 и 96х96), 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ru-RU" sz="2400" dirty="0">
                <a:solidFill>
                  <a:schemeClr val="bg1"/>
                </a:solidFill>
              </a:rPr>
              <a:t>подаем на вход </a:t>
            </a:r>
            <a:r>
              <a:rPr lang="en" sz="2400" dirty="0" err="1">
                <a:solidFill>
                  <a:schemeClr val="bg1"/>
                </a:solidFill>
              </a:rPr>
              <a:t>F_t</a:t>
            </a:r>
            <a:r>
              <a:rPr lang="en" sz="2400" dirty="0">
                <a:solidFill>
                  <a:schemeClr val="bg1"/>
                </a:solidFill>
              </a:rPr>
              <a:t> </a:t>
            </a:r>
            <a:r>
              <a:rPr lang="ru-RU" sz="2400" dirty="0">
                <a:solidFill>
                  <a:schemeClr val="bg1"/>
                </a:solidFill>
              </a:rPr>
              <a:t>один глобальный патчей, а на вход </a:t>
            </a:r>
            <a:r>
              <a:rPr lang="en" sz="2400" dirty="0">
                <a:solidFill>
                  <a:schemeClr val="bg1"/>
                </a:solidFill>
              </a:rPr>
              <a:t>F_s </a:t>
            </a:r>
            <a:r>
              <a:rPr lang="ru-RU" sz="2400" dirty="0">
                <a:solidFill>
                  <a:schemeClr val="bg1"/>
                </a:solidFill>
              </a:rPr>
              <a:t>подаем остальные патчи  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ru-RU" sz="2400" dirty="0">
                <a:solidFill>
                  <a:schemeClr val="bg1"/>
                </a:solidFill>
              </a:rPr>
              <a:t>Обе модели выдают на выход </a:t>
            </a:r>
            <a:r>
              <a:rPr lang="ru-RU" sz="2400" dirty="0" err="1">
                <a:solidFill>
                  <a:schemeClr val="bg1"/>
                </a:solidFill>
              </a:rPr>
              <a:t>эмбеддинги</a:t>
            </a:r>
            <a:r>
              <a:rPr lang="ru-RU" sz="2400" dirty="0">
                <a:solidFill>
                  <a:schemeClr val="bg1"/>
                </a:solidFill>
              </a:rPr>
              <a:t> одинакового размера. 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ru-RU" sz="2400" dirty="0">
                <a:solidFill>
                  <a:schemeClr val="bg1"/>
                </a:solidFill>
              </a:rPr>
              <a:t>Производится </a:t>
            </a:r>
            <a:r>
              <a:rPr lang="en-US" sz="2400" dirty="0" err="1">
                <a:solidFill>
                  <a:schemeClr val="bg1"/>
                </a:solidFill>
              </a:rPr>
              <a:t>softmax</a:t>
            </a:r>
            <a:r>
              <a:rPr lang="ru-RU" sz="2400" dirty="0">
                <a:solidFill>
                  <a:schemeClr val="bg1"/>
                </a:solidFill>
              </a:rPr>
              <a:t> с температурой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ru-RU" sz="2400" dirty="0">
                <a:solidFill>
                  <a:schemeClr val="bg1"/>
                </a:solidFill>
              </a:rPr>
              <a:t>результат сравниваем с помощью </a:t>
            </a:r>
            <a:r>
              <a:rPr lang="ru-RU" sz="2400" dirty="0" err="1">
                <a:solidFill>
                  <a:schemeClr val="bg1"/>
                </a:solidFill>
              </a:rPr>
              <a:t>лосса</a:t>
            </a:r>
            <a:r>
              <a:rPr lang="ru-RU" sz="2400" dirty="0">
                <a:solidFill>
                  <a:schemeClr val="bg1"/>
                </a:solidFill>
              </a:rPr>
              <a:t> и </a:t>
            </a:r>
            <a:r>
              <a:rPr lang="ru-RU" sz="2400" dirty="0" err="1">
                <a:solidFill>
                  <a:schemeClr val="bg1"/>
                </a:solidFill>
              </a:rPr>
              <a:t>бэкпропагейтим</a:t>
            </a:r>
            <a:r>
              <a:rPr lang="ru-RU" sz="2400" dirty="0">
                <a:solidFill>
                  <a:schemeClr val="bg1"/>
                </a:solidFill>
              </a:rPr>
              <a:t> градиенты в модель-студент </a:t>
            </a:r>
            <a:r>
              <a:rPr lang="en" sz="2400" dirty="0">
                <a:solidFill>
                  <a:schemeClr val="bg1"/>
                </a:solidFill>
              </a:rPr>
              <a:t>F_s</a:t>
            </a:r>
            <a:endParaRPr lang="ru-RU" sz="2400" dirty="0">
              <a:solidFill>
                <a:schemeClr val="bg1"/>
              </a:solidFill>
            </a:endParaRP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ru-RU" sz="2400" dirty="0">
                <a:solidFill>
                  <a:schemeClr val="bg1"/>
                </a:solidFill>
              </a:rPr>
              <a:t>Для </a:t>
            </a:r>
            <a:r>
              <a:rPr lang="en-US" sz="2400" dirty="0" err="1">
                <a:solidFill>
                  <a:schemeClr val="bg1"/>
                </a:solidFill>
              </a:rPr>
              <a:t>F_t</a:t>
            </a:r>
            <a:r>
              <a:rPr lang="ru-RU" sz="2400" dirty="0">
                <a:solidFill>
                  <a:schemeClr val="bg1"/>
                </a:solidFill>
              </a:rPr>
              <a:t> веса </a:t>
            </a:r>
            <a:r>
              <a:rPr lang="en-US" sz="2400" dirty="0" err="1">
                <a:solidFill>
                  <a:schemeClr val="bg1"/>
                </a:solidFill>
              </a:rPr>
              <a:t>aF_s</a:t>
            </a:r>
            <a:r>
              <a:rPr lang="en-US" sz="2400" dirty="0">
                <a:solidFill>
                  <a:schemeClr val="bg1"/>
                </a:solidFill>
              </a:rPr>
              <a:t> +(1-a)</a:t>
            </a:r>
            <a:r>
              <a:rPr lang="en-US" sz="2400" dirty="0" err="1">
                <a:solidFill>
                  <a:schemeClr val="bg1"/>
                </a:solidFill>
              </a:rPr>
              <a:t>F_t</a:t>
            </a:r>
            <a:r>
              <a:rPr lang="en-US" sz="2400" dirty="0">
                <a:solidFill>
                  <a:schemeClr val="bg1"/>
                </a:solidFill>
              </a:rPr>
              <a:t> (EMA)</a:t>
            </a:r>
            <a:endParaRPr lang="ru-RU" sz="2400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ru-RU" sz="2400" dirty="0">
                <a:solidFill>
                  <a:schemeClr val="bg1"/>
                </a:solidFill>
              </a:rPr>
              <a:t>Цель </a:t>
            </a:r>
            <a:r>
              <a:rPr lang="en-US" sz="2400" dirty="0">
                <a:solidFill>
                  <a:schemeClr val="bg1"/>
                </a:solidFill>
              </a:rPr>
              <a:t>EMA</a:t>
            </a:r>
            <a:r>
              <a:rPr lang="ru-RU" sz="2400" dirty="0">
                <a:solidFill>
                  <a:schemeClr val="bg1"/>
                </a:solidFill>
              </a:rPr>
              <a:t> не позволить свести к </a:t>
            </a:r>
            <a:r>
              <a:rPr lang="ru-RU" sz="2400" dirty="0" err="1">
                <a:solidFill>
                  <a:schemeClr val="bg1"/>
                </a:solidFill>
              </a:rPr>
              <a:t>колапсу</a:t>
            </a:r>
            <a:r>
              <a:rPr lang="ru-RU" sz="2400" dirty="0">
                <a:solidFill>
                  <a:schemeClr val="bg1"/>
                </a:solidFill>
              </a:rPr>
              <a:t> (когда модель дает один и тот же вектор для всех изображений)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ru-RU" sz="2400" dirty="0">
                <a:solidFill>
                  <a:schemeClr val="bg1"/>
                </a:solidFill>
              </a:rPr>
              <a:t>	</a:t>
            </a:r>
            <a:r>
              <a:rPr lang="en-US" sz="2400" dirty="0">
                <a:solidFill>
                  <a:schemeClr val="bg1"/>
                </a:solidFill>
              </a:rPr>
              <a:t>F_s</a:t>
            </a:r>
            <a:r>
              <a:rPr lang="ru-RU" sz="2400" dirty="0">
                <a:solidFill>
                  <a:schemeClr val="bg1"/>
                </a:solidFill>
              </a:rPr>
              <a:t> вынужден подстраиваться под </a:t>
            </a:r>
            <a:r>
              <a:rPr lang="en-US" sz="2400" dirty="0" err="1">
                <a:solidFill>
                  <a:schemeClr val="bg1"/>
                </a:solidFill>
              </a:rPr>
              <a:t>F_t</a:t>
            </a:r>
            <a:endParaRPr lang="ru-RU" sz="2400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ru-RU" sz="2400" dirty="0">
                <a:solidFill>
                  <a:schemeClr val="bg1"/>
                </a:solidFill>
              </a:rPr>
              <a:t>Что бы не сводить </a:t>
            </a:r>
            <a:r>
              <a:rPr lang="ru-RU" sz="2400" dirty="0" err="1">
                <a:solidFill>
                  <a:schemeClr val="bg1"/>
                </a:solidFill>
              </a:rPr>
              <a:t>колапс</a:t>
            </a:r>
            <a:r>
              <a:rPr lang="ru-RU" sz="2400" dirty="0">
                <a:solidFill>
                  <a:schemeClr val="bg1"/>
                </a:solidFill>
              </a:rPr>
              <a:t> к равномерному распр. Используется центрирование (смещение + загрубление входа сети)</a:t>
            </a:r>
            <a:r>
              <a:rPr lang="en-US" sz="2400" dirty="0">
                <a:solidFill>
                  <a:schemeClr val="bg1"/>
                </a:solidFill>
              </a:rPr>
              <a:t> – </a:t>
            </a:r>
            <a:r>
              <a:rPr lang="ru-RU" sz="2400" dirty="0">
                <a:solidFill>
                  <a:schemeClr val="bg1"/>
                </a:solidFill>
              </a:rPr>
              <a:t>по сути аналог нормализации</a:t>
            </a:r>
          </a:p>
          <a:p>
            <a:r>
              <a:rPr lang="ru-RU" sz="2400" dirty="0">
                <a:solidFill>
                  <a:schemeClr val="bg1"/>
                </a:solidFill>
              </a:rPr>
              <a:t>В </a:t>
            </a:r>
            <a:r>
              <a:rPr lang="en-US" sz="2400" dirty="0">
                <a:solidFill>
                  <a:schemeClr val="bg1"/>
                </a:solidFill>
              </a:rPr>
              <a:t>DINO V2</a:t>
            </a:r>
            <a:r>
              <a:rPr lang="ru-RU" sz="2400" dirty="0">
                <a:solidFill>
                  <a:schemeClr val="bg1"/>
                </a:solidFill>
              </a:rPr>
              <a:t> дополнительно используется расчет энтропии между патчами и маскирование.</a:t>
            </a:r>
          </a:p>
          <a:p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6A3333-F9F5-C8BE-4668-EA96513BCFD3}"/>
              </a:ext>
            </a:extLst>
          </p:cNvPr>
          <p:cNvSpPr txBox="1"/>
          <p:nvPr/>
        </p:nvSpPr>
        <p:spPr>
          <a:xfrm>
            <a:off x="5649240" y="6416709"/>
            <a:ext cx="61001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200" dirty="0">
                <a:solidFill>
                  <a:schemeClr val="bg1"/>
                </a:solidFill>
              </a:rPr>
              <a:t>https://</a:t>
            </a:r>
            <a:r>
              <a:rPr lang="en" sz="1200" dirty="0" err="1">
                <a:solidFill>
                  <a:schemeClr val="bg1"/>
                </a:solidFill>
              </a:rPr>
              <a:t>readmedium.com</a:t>
            </a:r>
            <a:r>
              <a:rPr lang="en" sz="1200" dirty="0">
                <a:solidFill>
                  <a:schemeClr val="bg1"/>
                </a:solidFill>
              </a:rPr>
              <a:t>/review-dino-emerging-properties-in-self-supervised-vision-transformers-cfddbb4d3549</a:t>
            </a:r>
            <a:endParaRPr lang="ru-RU" sz="1200" dirty="0">
              <a:solidFill>
                <a:schemeClr val="bg1"/>
              </a:solidFill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366D95C-DFBB-E7E4-90A4-D62734ACE21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9220" t="3490"/>
          <a:stretch>
            <a:fillRect/>
          </a:stretch>
        </p:blipFill>
        <p:spPr>
          <a:xfrm>
            <a:off x="8843057" y="3842795"/>
            <a:ext cx="3110777" cy="257391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A6B23B1-B725-64DD-F856-9EBFBA9CA17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808" t="1050" r="61234" b="6725"/>
          <a:stretch>
            <a:fillRect/>
          </a:stretch>
        </p:blipFill>
        <p:spPr>
          <a:xfrm>
            <a:off x="9386047" y="180161"/>
            <a:ext cx="2567787" cy="34318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9598F89-0C88-1DAE-6D30-115C295D8793}"/>
              </a:ext>
            </a:extLst>
          </p:cNvPr>
          <p:cNvSpPr txBox="1"/>
          <p:nvPr/>
        </p:nvSpPr>
        <p:spPr>
          <a:xfrm>
            <a:off x="277905" y="6581001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 dirty="0" err="1">
                <a:solidFill>
                  <a:schemeClr val="bg1"/>
                </a:solidFill>
              </a:rPr>
              <a:t>https</a:t>
            </a:r>
            <a:r>
              <a:rPr lang="ru-RU" sz="1200" dirty="0">
                <a:solidFill>
                  <a:schemeClr val="bg1"/>
                </a:solidFill>
              </a:rPr>
              <a:t>://</a:t>
            </a:r>
            <a:r>
              <a:rPr lang="ru-RU" sz="1200" dirty="0" err="1">
                <a:solidFill>
                  <a:schemeClr val="bg1"/>
                </a:solidFill>
              </a:rPr>
              <a:t>teletype.in</a:t>
            </a:r>
            <a:r>
              <a:rPr lang="ru-RU" sz="1200" dirty="0">
                <a:solidFill>
                  <a:schemeClr val="bg1"/>
                </a:solidFill>
              </a:rPr>
              <a:t>/@</a:t>
            </a:r>
            <a:r>
              <a:rPr lang="ru-RU" sz="1200" dirty="0" err="1">
                <a:solidFill>
                  <a:schemeClr val="bg1"/>
                </a:solidFill>
              </a:rPr>
              <a:t>atmyre</a:t>
            </a:r>
            <a:r>
              <a:rPr lang="ru-RU" sz="1200" dirty="0">
                <a:solidFill>
                  <a:schemeClr val="bg1"/>
                </a:solidFill>
              </a:rPr>
              <a:t>/ooMFzB7YADA?ysclid=mibynnbgsp272715591</a:t>
            </a:r>
          </a:p>
        </p:txBody>
      </p:sp>
    </p:spTree>
    <p:extLst>
      <p:ext uri="{BB962C8B-B14F-4D97-AF65-F5344CB8AC3E}">
        <p14:creationId xmlns:p14="http://schemas.microsoft.com/office/powerpoint/2010/main" val="30193969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87375"/>
          </a:xfrm>
        </p:spPr>
        <p:txBody>
          <a:bodyPr>
            <a:no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Ограничения </a:t>
            </a:r>
            <a:r>
              <a:rPr lang="en-US" sz="4800" b="1" dirty="0">
                <a:solidFill>
                  <a:schemeClr val="bg1"/>
                </a:solidFill>
              </a:rPr>
              <a:t>supervised models</a:t>
            </a:r>
            <a:endParaRPr lang="ru-RU" sz="4800" dirty="0">
              <a:solidFill>
                <a:schemeClr val="bg1"/>
              </a:solidFill>
            </a:endParaRPr>
          </a:p>
        </p:txBody>
      </p:sp>
      <p:cxnSp>
        <p:nvCxnSpPr>
          <p:cNvPr id="5" name="Прямая со стрелкой 4"/>
          <p:cNvCxnSpPr/>
          <p:nvPr/>
        </p:nvCxnSpPr>
        <p:spPr>
          <a:xfrm flipV="1">
            <a:off x="597354" y="1424669"/>
            <a:ext cx="0" cy="4849585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Прямая со стрелкой 6"/>
          <p:cNvCxnSpPr/>
          <p:nvPr/>
        </p:nvCxnSpPr>
        <p:spPr>
          <a:xfrm>
            <a:off x="597354" y="6274254"/>
            <a:ext cx="9486900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90525" y="6305188"/>
            <a:ext cx="110402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+mn-lt"/>
              </a:rPr>
              <a:t>Сложность модели/абстрактность задач и их широта и количество, Объем данных </a:t>
            </a:r>
          </a:p>
        </p:txBody>
      </p:sp>
      <p:sp>
        <p:nvSpPr>
          <p:cNvPr id="9" name="TextBox 8"/>
          <p:cNvSpPr txBox="1"/>
          <p:nvPr/>
        </p:nvSpPr>
        <p:spPr>
          <a:xfrm rot="16200000">
            <a:off x="-2417749" y="3650262"/>
            <a:ext cx="54089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+mn-lt"/>
              </a:rPr>
              <a:t>Интерпретируемость, </a:t>
            </a:r>
            <a:r>
              <a:rPr lang="ru-RU" sz="2400" dirty="0" err="1">
                <a:solidFill>
                  <a:schemeClr val="bg1"/>
                </a:solidFill>
                <a:latin typeface="+mn-lt"/>
              </a:rPr>
              <a:t>Формализмазция</a:t>
            </a:r>
            <a:endParaRPr lang="ru-RU" sz="24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0" name="5-конечная звезда 9"/>
          <p:cNvSpPr/>
          <p:nvPr/>
        </p:nvSpPr>
        <p:spPr>
          <a:xfrm>
            <a:off x="617566" y="1410064"/>
            <a:ext cx="579863" cy="521557"/>
          </a:xfrm>
          <a:prstGeom prst="star5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1197429" y="1524705"/>
            <a:ext cx="198823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+mn-lt"/>
              </a:rPr>
              <a:t>Image Processing</a:t>
            </a:r>
            <a:endParaRPr lang="ru-RU" sz="2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3099707" y="1537719"/>
            <a:ext cx="692331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+mn-lt"/>
              </a:rPr>
              <a:t>- Ручная формализация признаков и принятие решений</a:t>
            </a:r>
          </a:p>
        </p:txBody>
      </p:sp>
      <p:sp>
        <p:nvSpPr>
          <p:cNvPr id="13" name="5-конечная звезда 12"/>
          <p:cNvSpPr/>
          <p:nvPr/>
        </p:nvSpPr>
        <p:spPr>
          <a:xfrm>
            <a:off x="1316973" y="2191479"/>
            <a:ext cx="579863" cy="521557"/>
          </a:xfrm>
          <a:prstGeom prst="star5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1896836" y="2306120"/>
            <a:ext cx="139442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Classical CV</a:t>
            </a:r>
            <a:endParaRPr lang="ru-RU" sz="2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3229009" y="2319671"/>
            <a:ext cx="763493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+mn-lt"/>
              </a:rPr>
              <a:t>- Ручная формализация признаков и </a:t>
            </a:r>
            <a:r>
              <a:rPr lang="ru-RU" sz="2000" dirty="0">
                <a:solidFill>
                  <a:schemeClr val="bg1"/>
                </a:solidFill>
              </a:rPr>
              <a:t>автомат. </a:t>
            </a:r>
            <a:r>
              <a:rPr lang="ru-RU" sz="2000" dirty="0">
                <a:solidFill>
                  <a:schemeClr val="bg1"/>
                </a:solidFill>
                <a:latin typeface="+mn-lt"/>
              </a:rPr>
              <a:t>принятие решений</a:t>
            </a:r>
          </a:p>
        </p:txBody>
      </p:sp>
      <p:sp>
        <p:nvSpPr>
          <p:cNvPr id="16" name="Прямоугольник 15"/>
          <p:cNvSpPr/>
          <p:nvPr/>
        </p:nvSpPr>
        <p:spPr>
          <a:xfrm>
            <a:off x="2160196" y="1892996"/>
            <a:ext cx="606667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</a:rPr>
              <a:t>Очень ограниченные задачи, до 100 изображений</a:t>
            </a:r>
            <a:endParaRPr lang="ru-RU" sz="2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7" name="Прямоугольник 16"/>
          <p:cNvSpPr/>
          <p:nvPr/>
        </p:nvSpPr>
        <p:spPr>
          <a:xfrm>
            <a:off x="2889870" y="2746346"/>
            <a:ext cx="606667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</a:rPr>
              <a:t>Ограниченные задачи, до 1000 изображений</a:t>
            </a:r>
            <a:endParaRPr lang="ru-RU" sz="2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8" name="5-конечная звезда 17"/>
          <p:cNvSpPr/>
          <p:nvPr/>
        </p:nvSpPr>
        <p:spPr>
          <a:xfrm>
            <a:off x="1984437" y="3094832"/>
            <a:ext cx="579863" cy="521557"/>
          </a:xfrm>
          <a:prstGeom prst="star5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sp>
        <p:nvSpPr>
          <p:cNvPr id="19" name="Прямоугольник 18"/>
          <p:cNvSpPr/>
          <p:nvPr/>
        </p:nvSpPr>
        <p:spPr>
          <a:xfrm>
            <a:off x="2564300" y="3209473"/>
            <a:ext cx="65114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CNN</a:t>
            </a:r>
            <a:endParaRPr lang="ru-RU" sz="2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0" name="Прямоугольник 19"/>
          <p:cNvSpPr/>
          <p:nvPr/>
        </p:nvSpPr>
        <p:spPr>
          <a:xfrm>
            <a:off x="3291257" y="3205965"/>
            <a:ext cx="743389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+mn-lt"/>
              </a:rPr>
              <a:t>- Автоматическая формализация признаков и принятия решений </a:t>
            </a:r>
          </a:p>
        </p:txBody>
      </p:sp>
      <p:sp>
        <p:nvSpPr>
          <p:cNvPr id="21" name="Прямоугольник 20"/>
          <p:cNvSpPr/>
          <p:nvPr/>
        </p:nvSpPr>
        <p:spPr>
          <a:xfrm>
            <a:off x="3132869" y="3816713"/>
            <a:ext cx="606667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</a:rPr>
              <a:t>Ограниченные задачи, до 1 млн изображений</a:t>
            </a:r>
            <a:endParaRPr lang="ru-RU" sz="2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2" name="5-конечная звезда 21"/>
          <p:cNvSpPr/>
          <p:nvPr/>
        </p:nvSpPr>
        <p:spPr>
          <a:xfrm>
            <a:off x="2564300" y="4102182"/>
            <a:ext cx="579863" cy="521557"/>
          </a:xfrm>
          <a:prstGeom prst="star5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sp>
        <p:nvSpPr>
          <p:cNvPr id="23" name="Прямоугольник 22"/>
          <p:cNvSpPr/>
          <p:nvPr/>
        </p:nvSpPr>
        <p:spPr>
          <a:xfrm>
            <a:off x="3144163" y="4216823"/>
            <a:ext cx="161012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Transformers </a:t>
            </a:r>
            <a:endParaRPr lang="ru-RU" sz="2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4" name="Прямоугольник 23"/>
          <p:cNvSpPr/>
          <p:nvPr/>
        </p:nvSpPr>
        <p:spPr>
          <a:xfrm>
            <a:off x="4695774" y="4223629"/>
            <a:ext cx="780102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+mn-lt"/>
              </a:rPr>
              <a:t>- Автоматическ</a:t>
            </a:r>
            <a:r>
              <a:rPr lang="ru-RU" sz="2000" dirty="0">
                <a:solidFill>
                  <a:schemeClr val="bg1"/>
                </a:solidFill>
              </a:rPr>
              <a:t>ое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ru-RU" sz="2000" dirty="0">
                <a:solidFill>
                  <a:schemeClr val="bg1"/>
                </a:solidFill>
              </a:rPr>
              <a:t>решение на основе специального </a:t>
            </a:r>
            <a:r>
              <a:rPr lang="ru-RU" sz="2000" dirty="0" err="1">
                <a:solidFill>
                  <a:schemeClr val="bg1"/>
                </a:solidFill>
              </a:rPr>
              <a:t>предобучения</a:t>
            </a:r>
            <a:endParaRPr lang="ru-RU" sz="2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5" name="Прямоугольник 24"/>
          <p:cNvSpPr/>
          <p:nvPr/>
        </p:nvSpPr>
        <p:spPr>
          <a:xfrm>
            <a:off x="3528220" y="4606619"/>
            <a:ext cx="694928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</a:rPr>
              <a:t>Несколько задач, до 100 млн изображений и не только</a:t>
            </a:r>
            <a:endParaRPr lang="ru-RU" sz="2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6" name="5-конечная звезда 25"/>
          <p:cNvSpPr/>
          <p:nvPr/>
        </p:nvSpPr>
        <p:spPr>
          <a:xfrm>
            <a:off x="3346054" y="4892088"/>
            <a:ext cx="579863" cy="521557"/>
          </a:xfrm>
          <a:prstGeom prst="star5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sp>
        <p:nvSpPr>
          <p:cNvPr id="27" name="Прямоугольник 26"/>
          <p:cNvSpPr/>
          <p:nvPr/>
        </p:nvSpPr>
        <p:spPr>
          <a:xfrm>
            <a:off x="3925917" y="5006729"/>
            <a:ext cx="220977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Foundation model  </a:t>
            </a:r>
            <a:endParaRPr lang="ru-RU" sz="2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8" name="Прямоугольник 27"/>
          <p:cNvSpPr/>
          <p:nvPr/>
        </p:nvSpPr>
        <p:spPr>
          <a:xfrm>
            <a:off x="5923208" y="5013535"/>
            <a:ext cx="743389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+mn-lt"/>
              </a:rPr>
              <a:t>- </a:t>
            </a:r>
            <a:r>
              <a:rPr lang="en-US" sz="2000" dirty="0">
                <a:solidFill>
                  <a:schemeClr val="bg1"/>
                </a:solidFill>
                <a:latin typeface="+mn-lt"/>
              </a:rPr>
              <a:t>zero-shot </a:t>
            </a:r>
            <a:r>
              <a:rPr lang="ru-RU" sz="2000" dirty="0" err="1">
                <a:solidFill>
                  <a:schemeClr val="bg1"/>
                </a:solidFill>
                <a:latin typeface="+mn-lt"/>
              </a:rPr>
              <a:t>предобучение</a:t>
            </a:r>
            <a:endParaRPr lang="ru-RU" sz="2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9" name="Прямоугольник 28"/>
          <p:cNvSpPr/>
          <p:nvPr/>
        </p:nvSpPr>
        <p:spPr>
          <a:xfrm>
            <a:off x="4309974" y="5396525"/>
            <a:ext cx="694928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</a:rPr>
              <a:t>Несколько задач, до 100 млн изображений и не только</a:t>
            </a:r>
            <a:endParaRPr lang="ru-RU" sz="2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0" name="Прямоугольник 29"/>
          <p:cNvSpPr/>
          <p:nvPr/>
        </p:nvSpPr>
        <p:spPr>
          <a:xfrm>
            <a:off x="3185666" y="3510577"/>
            <a:ext cx="606667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</a:rPr>
              <a:t>Ограниченное </a:t>
            </a:r>
            <a:r>
              <a:rPr lang="ru-RU" sz="2000" dirty="0" err="1">
                <a:solidFill>
                  <a:schemeClr val="bg1"/>
                </a:solidFill>
              </a:rPr>
              <a:t>предобучение</a:t>
            </a:r>
            <a:endParaRPr lang="ru-RU" sz="200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652046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B205BC8-419A-A5A9-0944-FE7CB892B1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2B21050-35D9-07A4-9C40-95FED3559A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476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Segment Anything Models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8964F828-9BC8-2D2C-9C43-8F2F05220F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8" y="751279"/>
            <a:ext cx="11602786" cy="5100797"/>
          </a:xfrm>
        </p:spPr>
        <p:txBody>
          <a:bodyPr>
            <a:normAutofit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ru-RU" altLang="ru-RU" sz="2400" b="1" dirty="0">
                <a:solidFill>
                  <a:schemeClr val="bg1"/>
                </a:solidFill>
              </a:rPr>
              <a:t>Image </a:t>
            </a:r>
            <a:r>
              <a:rPr lang="ru-RU" altLang="ru-RU" sz="2400" b="1" dirty="0" err="1">
                <a:solidFill>
                  <a:schemeClr val="bg1"/>
                </a:solidFill>
              </a:rPr>
              <a:t>encoder</a:t>
            </a:r>
            <a:r>
              <a:rPr lang="en-US" altLang="ru-RU" sz="2400" b="1" dirty="0">
                <a:solidFill>
                  <a:schemeClr val="bg1"/>
                </a:solidFill>
              </a:rPr>
              <a:t> – </a:t>
            </a:r>
            <a:r>
              <a:rPr lang="ru-RU" altLang="ru-RU" sz="2400" dirty="0" err="1">
                <a:solidFill>
                  <a:schemeClr val="bg1"/>
                </a:solidFill>
              </a:rPr>
              <a:t>ViT</a:t>
            </a:r>
            <a:r>
              <a:rPr lang="en-US" altLang="ru-RU" sz="2400" dirty="0">
                <a:solidFill>
                  <a:schemeClr val="bg1"/>
                </a:solidFill>
              </a:rPr>
              <a:t> + MAE (Masked SSL)</a:t>
            </a:r>
            <a:endParaRPr lang="ru-RU" altLang="ru-RU" sz="2400" dirty="0">
              <a:solidFill>
                <a:schemeClr val="bg1"/>
              </a:solidFill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ru-RU" altLang="ru-RU" sz="2400" b="1" dirty="0">
                <a:solidFill>
                  <a:schemeClr val="bg1"/>
                </a:solidFill>
              </a:rPr>
              <a:t>Энкодер дополнительной инфы (</a:t>
            </a:r>
            <a:r>
              <a:rPr lang="ru-RU" altLang="ru-RU" sz="2400" b="1" dirty="0" err="1">
                <a:solidFill>
                  <a:schemeClr val="bg1"/>
                </a:solidFill>
              </a:rPr>
              <a:t>кондишена</a:t>
            </a:r>
            <a:r>
              <a:rPr lang="ru-RU" altLang="ru-RU" sz="2400" dirty="0">
                <a:solidFill>
                  <a:schemeClr val="bg1"/>
                </a:solidFill>
              </a:rPr>
              <a:t>), на основе которой нужно сегментировать картинку. </a:t>
            </a:r>
            <a:endParaRPr lang="en-US" altLang="ru-RU" sz="2400" dirty="0">
              <a:solidFill>
                <a:schemeClr val="bg1"/>
              </a:solidFill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ru-RU" sz="2400" dirty="0">
                <a:solidFill>
                  <a:schemeClr val="bg1"/>
                </a:solidFill>
              </a:rPr>
              <a:t>Prompt </a:t>
            </a:r>
            <a:r>
              <a:rPr lang="ru-RU" altLang="ru-RU" sz="2400" dirty="0">
                <a:solidFill>
                  <a:schemeClr val="bg1"/>
                </a:solidFill>
              </a:rPr>
              <a:t>энкодер – кодирование </a:t>
            </a:r>
            <a:r>
              <a:rPr lang="ru-RU" altLang="ru-RU" sz="2400" dirty="0" err="1">
                <a:solidFill>
                  <a:schemeClr val="bg1"/>
                </a:solidFill>
              </a:rPr>
              <a:t>промпта</a:t>
            </a:r>
            <a:r>
              <a:rPr lang="ru-RU" altLang="ru-RU" sz="2400" dirty="0">
                <a:solidFill>
                  <a:schemeClr val="bg1"/>
                </a:solidFill>
              </a:rPr>
              <a:t> в дополнение к фичам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" sz="2400" b="1" dirty="0">
                <a:solidFill>
                  <a:schemeClr val="bg1"/>
                </a:solidFill>
              </a:rPr>
              <a:t>mask decoder. </a:t>
            </a:r>
            <a:r>
              <a:rPr lang="ru-RU" sz="2400" dirty="0">
                <a:solidFill>
                  <a:schemeClr val="bg1"/>
                </a:solidFill>
              </a:rPr>
              <a:t>Принимает на вход </a:t>
            </a:r>
            <a:r>
              <a:rPr lang="ru-RU" sz="2400" dirty="0" err="1">
                <a:solidFill>
                  <a:schemeClr val="bg1"/>
                </a:solidFill>
              </a:rPr>
              <a:t>эмбеддинг</a:t>
            </a:r>
            <a:r>
              <a:rPr lang="ru-RU" sz="2400" dirty="0">
                <a:solidFill>
                  <a:schemeClr val="bg1"/>
                </a:solidFill>
              </a:rPr>
              <a:t> картинки из </a:t>
            </a:r>
            <a:r>
              <a:rPr lang="en" sz="2400" dirty="0">
                <a:solidFill>
                  <a:schemeClr val="bg1"/>
                </a:solidFill>
              </a:rPr>
              <a:t>image encoder </a:t>
            </a:r>
            <a:r>
              <a:rPr lang="ru-RU" sz="2400" dirty="0">
                <a:solidFill>
                  <a:schemeClr val="bg1"/>
                </a:solidFill>
              </a:rPr>
              <a:t>и </a:t>
            </a:r>
            <a:r>
              <a:rPr lang="ru-RU" sz="2400" dirty="0" err="1">
                <a:solidFill>
                  <a:schemeClr val="bg1"/>
                </a:solidFill>
              </a:rPr>
              <a:t>эмбеддинг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lang="ru-RU" sz="2400" dirty="0" err="1">
                <a:solidFill>
                  <a:schemeClr val="bg1"/>
                </a:solidFill>
              </a:rPr>
              <a:t>допинфы</a:t>
            </a:r>
            <a:r>
              <a:rPr lang="ru-RU" sz="2400" dirty="0">
                <a:solidFill>
                  <a:schemeClr val="bg1"/>
                </a:solidFill>
              </a:rPr>
              <a:t>. Архитектура — декодер трансформера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" sz="2400" dirty="0">
                <a:solidFill>
                  <a:schemeClr val="bg1"/>
                </a:solidFill>
              </a:rPr>
              <a:t>mask decoder </a:t>
            </a:r>
            <a:r>
              <a:rPr lang="ru-RU" sz="2400" dirty="0">
                <a:solidFill>
                  <a:schemeClr val="bg1"/>
                </a:solidFill>
              </a:rPr>
              <a:t>выдает три карты сегментации (для нечетких случаев) + </a:t>
            </a:r>
            <a:r>
              <a:rPr lang="en" sz="2400" dirty="0">
                <a:solidFill>
                  <a:schemeClr val="bg1"/>
                </a:solidFill>
              </a:rPr>
              <a:t>confidence</a:t>
            </a:r>
            <a:endParaRPr lang="ru-RU" sz="2400" dirty="0">
              <a:solidFill>
                <a:schemeClr val="bg1"/>
              </a:solidFill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400" dirty="0">
                <a:solidFill>
                  <a:schemeClr val="bg1"/>
                </a:solidFill>
              </a:rPr>
              <a:t>Модель </a:t>
            </a:r>
            <a:r>
              <a:rPr lang="en-US" altLang="ru-RU" sz="2400" dirty="0">
                <a:solidFill>
                  <a:schemeClr val="bg1"/>
                </a:solidFill>
              </a:rPr>
              <a:t>MAE </a:t>
            </a:r>
            <a:r>
              <a:rPr lang="ru-RU" altLang="ru-RU" sz="2400" dirty="0" err="1">
                <a:solidFill>
                  <a:schemeClr val="bg1"/>
                </a:solidFill>
              </a:rPr>
              <a:t>дообучена</a:t>
            </a:r>
            <a:r>
              <a:rPr lang="ru-RU" altLang="ru-RU" sz="2400" dirty="0">
                <a:solidFill>
                  <a:schemeClr val="bg1"/>
                </a:solidFill>
              </a:rPr>
              <a:t> на датасете с разметкой (но на 99</a:t>
            </a:r>
            <a:r>
              <a:rPr lang="en-US" altLang="ru-RU" sz="2400" dirty="0">
                <a:solidFill>
                  <a:schemeClr val="bg1"/>
                </a:solidFill>
              </a:rPr>
              <a:t>%</a:t>
            </a:r>
            <a:r>
              <a:rPr lang="ru-RU" altLang="ru-RU" sz="2400" dirty="0">
                <a:solidFill>
                  <a:schemeClr val="bg1"/>
                </a:solidFill>
              </a:rPr>
              <a:t> автоматической)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0CF3D6-648D-D1D3-E250-8905A6BD90B8}"/>
              </a:ext>
            </a:extLst>
          </p:cNvPr>
          <p:cNvSpPr txBox="1"/>
          <p:nvPr/>
        </p:nvSpPr>
        <p:spPr>
          <a:xfrm>
            <a:off x="1523999" y="6520879"/>
            <a:ext cx="79606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200" dirty="0">
                <a:solidFill>
                  <a:srgbClr val="0563C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https://blog.deepschool.ru/cv/segment-anything-sam</a:t>
            </a:r>
            <a:r>
              <a:rPr lang="en" sz="1200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en" sz="1200" dirty="0">
                <a:solidFill>
                  <a:schemeClr val="bg1"/>
                </a:solidFill>
              </a:rPr>
              <a:t> </a:t>
            </a:r>
            <a:r>
              <a:rPr lang="en" sz="1200" dirty="0">
                <a:solidFill>
                  <a:srgbClr val="0563C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https://teletype.in/@atmyre/</a:t>
            </a:r>
            <a:r>
              <a:rPr lang="en" sz="12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hrnsBpXZMll</a:t>
            </a:r>
            <a:r>
              <a:rPr lang="en" sz="1200" dirty="0">
                <a:solidFill>
                  <a:schemeClr val="bg1"/>
                </a:solidFill>
              </a:rPr>
              <a:t> </a:t>
            </a:r>
            <a:endParaRPr lang="ru-RU" sz="1200" dirty="0">
              <a:solidFill>
                <a:schemeClr val="bg1"/>
              </a:solidFill>
            </a:endParaRPr>
          </a:p>
        </p:txBody>
      </p:sp>
      <p:pic>
        <p:nvPicPr>
          <p:cNvPr id="25602" name="Picture 2">
            <a:extLst>
              <a:ext uri="{FF2B5EF4-FFF2-40B4-BE49-F238E27FC236}">
                <a16:creationId xmlns:a16="http://schemas.microsoft.com/office/drawing/2014/main" id="{F6EF2A1E-E52C-3F92-D8A4-065E6402F8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784" y="4502769"/>
            <a:ext cx="9144000" cy="2018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43483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7A5FFE7-E1FA-86E3-075D-1D19B8361D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07C6CA-2525-5A78-C9BA-220737A7C4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476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Segment Anything Models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B6C7F044-19A6-79F8-EE85-408A129705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8" y="751279"/>
            <a:ext cx="11602786" cy="5100797"/>
          </a:xfrm>
        </p:spPr>
        <p:txBody>
          <a:bodyPr>
            <a:normAutofit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ru-RU" altLang="ru-RU" sz="2400" b="1" dirty="0">
                <a:solidFill>
                  <a:schemeClr val="bg1"/>
                </a:solidFill>
              </a:rPr>
              <a:t>Энкодер дополнительной инфы (</a:t>
            </a:r>
            <a:r>
              <a:rPr lang="ru-RU" altLang="ru-RU" sz="2400" b="1" dirty="0" err="1">
                <a:solidFill>
                  <a:schemeClr val="bg1"/>
                </a:solidFill>
              </a:rPr>
              <a:t>кондишена</a:t>
            </a:r>
            <a:r>
              <a:rPr lang="ru-RU" altLang="ru-RU" sz="2400" dirty="0">
                <a:solidFill>
                  <a:schemeClr val="bg1"/>
                </a:solidFill>
              </a:rPr>
              <a:t>), на основе которой нужно сегментировать картинку. 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000" b="1" dirty="0" err="1">
                <a:solidFill>
                  <a:schemeClr val="bg1"/>
                </a:solidFill>
              </a:rPr>
              <a:t>Mask</a:t>
            </a:r>
            <a:r>
              <a:rPr lang="ru-RU" altLang="ru-RU" sz="2000" b="1" dirty="0">
                <a:solidFill>
                  <a:schemeClr val="bg1"/>
                </a:solidFill>
              </a:rPr>
              <a:t> </a:t>
            </a:r>
            <a:r>
              <a:rPr lang="ru-RU" altLang="ru-RU" sz="2000" dirty="0">
                <a:solidFill>
                  <a:schemeClr val="bg1"/>
                </a:solidFill>
              </a:rPr>
              <a:t>— через </a:t>
            </a:r>
            <a:r>
              <a:rPr lang="ru-RU" altLang="ru-RU" sz="2000" dirty="0" err="1">
                <a:solidFill>
                  <a:schemeClr val="bg1"/>
                </a:solidFill>
              </a:rPr>
              <a:t>image</a:t>
            </a:r>
            <a:r>
              <a:rPr lang="ru-RU" altLang="ru-RU" sz="2000" dirty="0">
                <a:solidFill>
                  <a:schemeClr val="bg1"/>
                </a:solidFill>
              </a:rPr>
              <a:t> </a:t>
            </a:r>
            <a:r>
              <a:rPr lang="ru-RU" altLang="ru-RU" sz="2000" dirty="0" err="1">
                <a:solidFill>
                  <a:schemeClr val="bg1"/>
                </a:solidFill>
              </a:rPr>
              <a:t>encoder</a:t>
            </a:r>
            <a:r>
              <a:rPr lang="ru-RU" altLang="ru-RU" sz="2000" dirty="0">
                <a:solidFill>
                  <a:schemeClr val="bg1"/>
                </a:solidFill>
              </a:rPr>
              <a:t>. </a:t>
            </a:r>
            <a:r>
              <a:rPr lang="ru-RU" altLang="ru-RU" sz="2000" dirty="0" err="1">
                <a:solidFill>
                  <a:schemeClr val="bg1"/>
                </a:solidFill>
              </a:rPr>
              <a:t>эмбеддинг</a:t>
            </a:r>
            <a:r>
              <a:rPr lang="ru-RU" altLang="ru-RU" sz="2000" dirty="0">
                <a:solidFill>
                  <a:schemeClr val="bg1"/>
                </a:solidFill>
              </a:rPr>
              <a:t> потом суммируется с </a:t>
            </a:r>
            <a:r>
              <a:rPr lang="ru-RU" altLang="ru-RU" sz="2000" dirty="0" err="1">
                <a:solidFill>
                  <a:schemeClr val="bg1"/>
                </a:solidFill>
              </a:rPr>
              <a:t>эмбеддингом</a:t>
            </a:r>
            <a:r>
              <a:rPr lang="ru-RU" altLang="ru-RU" sz="2000" dirty="0">
                <a:solidFill>
                  <a:schemeClr val="bg1"/>
                </a:solidFill>
              </a:rPr>
              <a:t> из </a:t>
            </a:r>
            <a:r>
              <a:rPr lang="ru-RU" altLang="ru-RU" sz="2000" dirty="0" err="1">
                <a:solidFill>
                  <a:schemeClr val="bg1"/>
                </a:solidFill>
              </a:rPr>
              <a:t>image</a:t>
            </a:r>
            <a:r>
              <a:rPr lang="ru-RU" altLang="ru-RU" sz="2000" dirty="0">
                <a:solidFill>
                  <a:schemeClr val="bg1"/>
                </a:solidFill>
              </a:rPr>
              <a:t> </a:t>
            </a:r>
            <a:r>
              <a:rPr lang="ru-RU" altLang="ru-RU" sz="2000" dirty="0" err="1">
                <a:solidFill>
                  <a:schemeClr val="bg1"/>
                </a:solidFill>
              </a:rPr>
              <a:t>encoder</a:t>
            </a:r>
            <a:r>
              <a:rPr lang="ru-RU" altLang="ru-RU" sz="2000" dirty="0">
                <a:solidFill>
                  <a:schemeClr val="bg1"/>
                </a:solidFill>
              </a:rPr>
              <a:t>;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000" b="1" dirty="0" err="1">
                <a:solidFill>
                  <a:schemeClr val="bg1"/>
                </a:solidFill>
              </a:rPr>
              <a:t>Points</a:t>
            </a:r>
            <a:r>
              <a:rPr lang="ru-RU" altLang="ru-RU" sz="2000" dirty="0">
                <a:solidFill>
                  <a:schemeClr val="bg1"/>
                </a:solidFill>
              </a:rPr>
              <a:t> — набор точек, которые относятся к объекту. Переводятся в </a:t>
            </a:r>
            <a:r>
              <a:rPr lang="ru-RU" altLang="ru-RU" sz="2000" dirty="0" err="1">
                <a:solidFill>
                  <a:schemeClr val="bg1"/>
                </a:solidFill>
              </a:rPr>
              <a:t>эмбеддинг</a:t>
            </a:r>
            <a:r>
              <a:rPr lang="ru-RU" altLang="ru-RU" sz="2000" dirty="0">
                <a:solidFill>
                  <a:schemeClr val="bg1"/>
                </a:solidFill>
              </a:rPr>
              <a:t> с помощью </a:t>
            </a:r>
            <a:r>
              <a:rPr lang="ru-RU" altLang="ru-RU" sz="2000" dirty="0" err="1">
                <a:solidFill>
                  <a:schemeClr val="bg1"/>
                </a:solidFill>
              </a:rPr>
              <a:t>positional</a:t>
            </a:r>
            <a:r>
              <a:rPr lang="ru-RU" altLang="ru-RU" sz="2000" dirty="0">
                <a:solidFill>
                  <a:schemeClr val="bg1"/>
                </a:solidFill>
              </a:rPr>
              <a:t> </a:t>
            </a:r>
            <a:r>
              <a:rPr lang="ru-RU" altLang="ru-RU" sz="2000" dirty="0" err="1">
                <a:solidFill>
                  <a:schemeClr val="bg1"/>
                </a:solidFill>
              </a:rPr>
              <a:t>encoding’а</a:t>
            </a:r>
            <a:r>
              <a:rPr lang="ru-RU" altLang="ru-RU" sz="2000" dirty="0">
                <a:solidFill>
                  <a:schemeClr val="bg1"/>
                </a:solidFill>
              </a:rPr>
              <a:t>. 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000" b="1" dirty="0">
                <a:solidFill>
                  <a:schemeClr val="bg1"/>
                </a:solidFill>
              </a:rPr>
              <a:t>Box</a:t>
            </a:r>
            <a:r>
              <a:rPr lang="ru-RU" altLang="ru-RU" sz="2000" dirty="0">
                <a:solidFill>
                  <a:schemeClr val="bg1"/>
                </a:solidFill>
              </a:rPr>
              <a:t> — заданный юзером </a:t>
            </a:r>
            <a:r>
              <a:rPr lang="ru-RU" altLang="ru-RU" sz="2000" dirty="0" err="1">
                <a:solidFill>
                  <a:schemeClr val="bg1"/>
                </a:solidFill>
              </a:rPr>
              <a:t>bounding</a:t>
            </a:r>
            <a:r>
              <a:rPr lang="ru-RU" altLang="ru-RU" sz="2000" dirty="0">
                <a:solidFill>
                  <a:schemeClr val="bg1"/>
                </a:solidFill>
              </a:rPr>
              <a:t> </a:t>
            </a:r>
            <a:r>
              <a:rPr lang="ru-RU" altLang="ru-RU" sz="2000" dirty="0" err="1">
                <a:solidFill>
                  <a:schemeClr val="bg1"/>
                </a:solidFill>
              </a:rPr>
              <a:t>box</a:t>
            </a:r>
            <a:r>
              <a:rPr lang="ru-RU" altLang="ru-RU" sz="2000" dirty="0">
                <a:solidFill>
                  <a:schemeClr val="bg1"/>
                </a:solidFill>
              </a:rPr>
              <a:t> объекта, который нужно сегментировать. Box также переводится в </a:t>
            </a:r>
            <a:r>
              <a:rPr lang="ru-RU" altLang="ru-RU" sz="2000" dirty="0" err="1">
                <a:solidFill>
                  <a:schemeClr val="bg1"/>
                </a:solidFill>
              </a:rPr>
              <a:t>эмбеддинг</a:t>
            </a:r>
            <a:r>
              <a:rPr lang="ru-RU" altLang="ru-RU" sz="2000" dirty="0">
                <a:solidFill>
                  <a:schemeClr val="bg1"/>
                </a:solidFill>
              </a:rPr>
              <a:t> с помощью </a:t>
            </a:r>
            <a:r>
              <a:rPr lang="ru-RU" altLang="ru-RU" sz="2000" dirty="0" err="1">
                <a:solidFill>
                  <a:schemeClr val="bg1"/>
                </a:solidFill>
              </a:rPr>
              <a:t>positional</a:t>
            </a:r>
            <a:r>
              <a:rPr lang="ru-RU" altLang="ru-RU" sz="2000" dirty="0">
                <a:solidFill>
                  <a:schemeClr val="bg1"/>
                </a:solidFill>
              </a:rPr>
              <a:t> </a:t>
            </a:r>
            <a:r>
              <a:rPr lang="ru-RU" altLang="ru-RU" sz="2000" dirty="0" err="1">
                <a:solidFill>
                  <a:schemeClr val="bg1"/>
                </a:solidFill>
              </a:rPr>
              <a:t>encoding</a:t>
            </a:r>
            <a:r>
              <a:rPr lang="ru-RU" altLang="ru-RU" sz="2000" dirty="0">
                <a:solidFill>
                  <a:schemeClr val="bg1"/>
                </a:solidFill>
              </a:rPr>
              <a:t>. 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ru-RU" altLang="ru-RU" sz="2400" dirty="0">
                <a:solidFill>
                  <a:schemeClr val="bg1"/>
                </a:solidFill>
              </a:rPr>
              <a:t>Текстовый энкодер через обучение </a:t>
            </a:r>
            <a:r>
              <a:rPr lang="en-US" altLang="ru-RU" sz="2400" dirty="0">
                <a:solidFill>
                  <a:schemeClr val="bg1"/>
                </a:solidFill>
              </a:rPr>
              <a:t>CLIP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sz="2400" dirty="0">
                <a:solidFill>
                  <a:schemeClr val="bg1"/>
                </a:solidFill>
              </a:rPr>
              <a:t>случаев) + </a:t>
            </a:r>
            <a:r>
              <a:rPr lang="en" sz="2400" dirty="0">
                <a:solidFill>
                  <a:schemeClr val="bg1"/>
                </a:solidFill>
              </a:rPr>
              <a:t>confidence</a:t>
            </a:r>
            <a:endParaRPr lang="ru-RU" altLang="ru-RU" sz="24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789991-6748-5997-B4C2-5277024D36EA}"/>
              </a:ext>
            </a:extLst>
          </p:cNvPr>
          <p:cNvSpPr txBox="1"/>
          <p:nvPr/>
        </p:nvSpPr>
        <p:spPr>
          <a:xfrm>
            <a:off x="263074" y="6396335"/>
            <a:ext cx="922158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200" dirty="0">
                <a:solidFill>
                  <a:srgbClr val="0563C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https://blog.deepschool.ru/cv/segment-anything-sam</a:t>
            </a:r>
            <a:r>
              <a:rPr lang="en" sz="1200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en" sz="1200" dirty="0">
                <a:solidFill>
                  <a:schemeClr val="bg1"/>
                </a:solidFill>
              </a:rPr>
              <a:t> </a:t>
            </a:r>
            <a:r>
              <a:rPr lang="en" sz="1200" dirty="0">
                <a:solidFill>
                  <a:srgbClr val="0563C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https://teletype.in/@atmyre/</a:t>
            </a:r>
            <a:r>
              <a:rPr lang="en" sz="12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hrnsBpXZMll</a:t>
            </a:r>
            <a:r>
              <a:rPr lang="ru-RU" sz="1200" dirty="0">
                <a:solidFill>
                  <a:schemeClr val="bg1"/>
                </a:solidFill>
              </a:rPr>
              <a:t> </a:t>
            </a:r>
            <a:r>
              <a:rPr lang="en" sz="1200" dirty="0">
                <a:solidFill>
                  <a:schemeClr val="bg1"/>
                </a:solidFill>
                <a:hlinkClick r:id="rId2"/>
              </a:rPr>
              <a:t>https://blog.deepschool.ru/cv/segment-anything-sam/</a:t>
            </a:r>
            <a:r>
              <a:rPr lang="ru-RU" sz="1200" dirty="0">
                <a:solidFill>
                  <a:schemeClr val="bg1"/>
                </a:solidFill>
              </a:rPr>
              <a:t> </a:t>
            </a:r>
            <a:r>
              <a:rPr lang="en" sz="1200" dirty="0">
                <a:solidFill>
                  <a:schemeClr val="bg1"/>
                </a:solidFill>
              </a:rPr>
              <a:t> </a:t>
            </a:r>
            <a:endParaRPr lang="ru-RU" sz="1200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039B07-080B-5DC7-E0D5-9CB706EC35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1438" y="3659782"/>
            <a:ext cx="5100562" cy="2861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698" name="Picture 2">
            <a:extLst>
              <a:ext uri="{FF2B5EF4-FFF2-40B4-BE49-F238E27FC236}">
                <a16:creationId xmlns:a16="http://schemas.microsoft.com/office/drawing/2014/main" id="{713F1246-0838-92B7-F143-338D5E3604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7496" y="4021948"/>
            <a:ext cx="4598504" cy="2164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32168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B97B80C-B56C-C2A0-A037-C2FAD1224F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CB0D734-1BC5-58C2-68A8-D8487530F4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476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Segment Anything Models V2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515942BB-E0CB-48B7-DEB5-F910C02930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8" y="751279"/>
            <a:ext cx="11602786" cy="5100797"/>
          </a:xfrm>
        </p:spPr>
        <p:txBody>
          <a:bodyPr>
            <a:normAutofit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" b="1" dirty="0">
                <a:solidFill>
                  <a:schemeClr val="bg1"/>
                </a:solidFill>
              </a:rPr>
              <a:t>SAM 2</a:t>
            </a:r>
            <a:r>
              <a:rPr lang="en" dirty="0">
                <a:solidFill>
                  <a:schemeClr val="bg1"/>
                </a:solidFill>
              </a:rPr>
              <a:t> — </a:t>
            </a:r>
            <a:r>
              <a:rPr lang="ru-RU" dirty="0">
                <a:solidFill>
                  <a:schemeClr val="bg1"/>
                </a:solidFill>
              </a:rPr>
              <a:t>обобщение архитектуры </a:t>
            </a:r>
            <a:r>
              <a:rPr lang="en" dirty="0">
                <a:solidFill>
                  <a:schemeClr val="bg1"/>
                </a:solidFill>
              </a:rPr>
              <a:t>SAM, </a:t>
            </a:r>
            <a:r>
              <a:rPr lang="ru-RU" dirty="0">
                <a:solidFill>
                  <a:schemeClr val="bg1"/>
                </a:solidFill>
              </a:rPr>
              <a:t>которое должно хорошо работать на изображениях и видео. При этом новой модели необходимо получать </a:t>
            </a:r>
            <a:r>
              <a:rPr lang="ru-RU" dirty="0" err="1">
                <a:solidFill>
                  <a:schemeClr val="bg1"/>
                </a:solidFill>
              </a:rPr>
              <a:t>промпты</a:t>
            </a:r>
            <a:r>
              <a:rPr lang="ru-RU" dirty="0">
                <a:solidFill>
                  <a:schemeClr val="bg1"/>
                </a:solidFill>
              </a:rPr>
              <a:t> из точек, масок и боксов на отдельных фреймах и выделять этот объект на протяжении всего видео.</a:t>
            </a:r>
            <a:endParaRPr lang="en-US" dirty="0">
              <a:solidFill>
                <a:schemeClr val="bg1"/>
              </a:solidFill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ru-RU" altLang="ru-RU" sz="24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E95417-712B-3CFA-7FD1-E80419DAEE59}"/>
              </a:ext>
            </a:extLst>
          </p:cNvPr>
          <p:cNvSpPr txBox="1"/>
          <p:nvPr/>
        </p:nvSpPr>
        <p:spPr>
          <a:xfrm>
            <a:off x="1523999" y="6520879"/>
            <a:ext cx="79606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200" dirty="0">
                <a:solidFill>
                  <a:srgbClr val="0563C1"/>
                </a:solidFill>
              </a:rPr>
              <a:t>https://</a:t>
            </a:r>
            <a:r>
              <a:rPr lang="en" sz="1200" dirty="0" err="1">
                <a:solidFill>
                  <a:srgbClr val="0563C1"/>
                </a:solidFill>
              </a:rPr>
              <a:t>blog.deepschool.ru</a:t>
            </a:r>
            <a:r>
              <a:rPr lang="en" sz="1200" dirty="0">
                <a:solidFill>
                  <a:srgbClr val="0563C1"/>
                </a:solidFill>
              </a:rPr>
              <a:t>/cv/segment-anything-model-2/</a:t>
            </a:r>
            <a:endParaRPr lang="ru-RU" sz="1200" dirty="0">
              <a:solidFill>
                <a:schemeClr val="bg1"/>
              </a:solidFill>
            </a:endParaRPr>
          </a:p>
        </p:txBody>
      </p:sp>
      <p:pic>
        <p:nvPicPr>
          <p:cNvPr id="27652" name="Picture 4">
            <a:extLst>
              <a:ext uri="{FF2B5EF4-FFF2-40B4-BE49-F238E27FC236}">
                <a16:creationId xmlns:a16="http://schemas.microsoft.com/office/drawing/2014/main" id="{931179CD-4F07-00FB-D93E-13E155494A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3999" y="3717112"/>
            <a:ext cx="9382539" cy="2803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28924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7B2EB81-AFBB-AB2E-475B-7302A859A9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221BD51-CFF8-2866-6FA1-42B3A26A23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476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Segment Anything Models V3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A90BFFED-EA76-9923-79C1-9ADF40A2AB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8" y="751279"/>
            <a:ext cx="11602786" cy="5100797"/>
          </a:xfrm>
        </p:spPr>
        <p:txBody>
          <a:bodyPr>
            <a:normAutofit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" b="1" dirty="0">
                <a:solidFill>
                  <a:schemeClr val="bg1"/>
                </a:solidFill>
              </a:rPr>
              <a:t>SAM 2</a:t>
            </a:r>
            <a:r>
              <a:rPr lang="en" dirty="0">
                <a:solidFill>
                  <a:schemeClr val="bg1"/>
                </a:solidFill>
              </a:rPr>
              <a:t> — </a:t>
            </a:r>
            <a:r>
              <a:rPr lang="ru-RU" dirty="0">
                <a:solidFill>
                  <a:schemeClr val="bg1"/>
                </a:solidFill>
              </a:rPr>
              <a:t>обобщение архитектуры </a:t>
            </a:r>
            <a:r>
              <a:rPr lang="en" dirty="0">
                <a:solidFill>
                  <a:schemeClr val="bg1"/>
                </a:solidFill>
              </a:rPr>
              <a:t>SAM, </a:t>
            </a:r>
            <a:r>
              <a:rPr lang="ru-RU" dirty="0">
                <a:solidFill>
                  <a:schemeClr val="bg1"/>
                </a:solidFill>
              </a:rPr>
              <a:t>которое должно хорошо работать на изображениях и видео. При этом новой модели необходимо получать </a:t>
            </a:r>
            <a:r>
              <a:rPr lang="ru-RU" dirty="0" err="1">
                <a:solidFill>
                  <a:schemeClr val="bg1"/>
                </a:solidFill>
              </a:rPr>
              <a:t>промпты</a:t>
            </a:r>
            <a:r>
              <a:rPr lang="ru-RU" dirty="0">
                <a:solidFill>
                  <a:schemeClr val="bg1"/>
                </a:solidFill>
              </a:rPr>
              <a:t> из точек, масок и боксов на отдельных фреймах и выделять этот объект на протяжении всего видео.</a:t>
            </a:r>
            <a:endParaRPr lang="en-US" dirty="0">
              <a:solidFill>
                <a:schemeClr val="bg1"/>
              </a:solidFill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ru-RU" altLang="ru-RU" sz="24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B5C2A7-7E64-5C08-3392-2E758F9BCA86}"/>
              </a:ext>
            </a:extLst>
          </p:cNvPr>
          <p:cNvSpPr txBox="1"/>
          <p:nvPr/>
        </p:nvSpPr>
        <p:spPr>
          <a:xfrm>
            <a:off x="1523999" y="6520879"/>
            <a:ext cx="79606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200" dirty="0">
                <a:solidFill>
                  <a:srgbClr val="0563C1"/>
                </a:solidFill>
              </a:rPr>
              <a:t>https://</a:t>
            </a:r>
            <a:r>
              <a:rPr lang="en" sz="1200" dirty="0" err="1">
                <a:solidFill>
                  <a:srgbClr val="0563C1"/>
                </a:solidFill>
              </a:rPr>
              <a:t>www.ultralytics.com</a:t>
            </a:r>
            <a:r>
              <a:rPr lang="en" sz="1200" dirty="0">
                <a:solidFill>
                  <a:srgbClr val="0563C1"/>
                </a:solidFill>
              </a:rPr>
              <a:t>/blog/exploring-sam-3-meta-ais-new-segment-anything-model</a:t>
            </a:r>
            <a:endParaRPr lang="ru-RU" sz="1200" dirty="0">
              <a:solidFill>
                <a:schemeClr val="bg1"/>
              </a:solidFill>
            </a:endParaRPr>
          </a:p>
        </p:txBody>
      </p:sp>
      <p:pic>
        <p:nvPicPr>
          <p:cNvPr id="33794" name="Picture 2">
            <a:extLst>
              <a:ext uri="{FF2B5EF4-FFF2-40B4-BE49-F238E27FC236}">
                <a16:creationId xmlns:a16="http://schemas.microsoft.com/office/drawing/2014/main" id="{6AA24C65-61DE-FF09-1382-B7C60B4A9C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1826" y="3842236"/>
            <a:ext cx="8237588" cy="2488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55793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781D7D0-5FB3-6DC3-4793-ADEC7023F6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BCFF1D3-2D6B-2E8F-3C57-4D52061347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476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VLM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B98E4CD9-330F-1025-0CC7-1B365FECC5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8" y="751279"/>
            <a:ext cx="11602786" cy="5100797"/>
          </a:xfrm>
        </p:spPr>
        <p:txBody>
          <a:bodyPr>
            <a:normAutofit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" dirty="0" err="1"/>
              <a:t>refixLM</a:t>
            </a:r>
            <a:r>
              <a:rPr lang="en" dirty="0"/>
              <a:t> is a Natural Language Processing (NLP) technique used for training models. It starts with part of a sentence (a prefix) and learns to predict the next word. In Vision-Language Models, </a:t>
            </a:r>
            <a:r>
              <a:rPr lang="en" dirty="0" err="1"/>
              <a:t>PrefixLM</a:t>
            </a:r>
            <a:r>
              <a:rPr lang="en" dirty="0"/>
              <a:t> helps the model predict the next words based on an image and a given piece of text. It uses a Vision Transformer (</a:t>
            </a:r>
            <a:r>
              <a:rPr lang="en" dirty="0" err="1"/>
              <a:t>ViT</a:t>
            </a:r>
            <a:r>
              <a:rPr lang="en" dirty="0"/>
              <a:t>), which breaks an image into small patches, each representing a part of the image, and processes them in sequence. </a:t>
            </a:r>
            <a:endParaRPr lang="ru-RU" altLang="ru-RU" sz="24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5C2769-D9AF-36C0-D980-3B8CCEC3A365}"/>
              </a:ext>
            </a:extLst>
          </p:cNvPr>
          <p:cNvSpPr txBox="1"/>
          <p:nvPr/>
        </p:nvSpPr>
        <p:spPr>
          <a:xfrm>
            <a:off x="388210" y="6471465"/>
            <a:ext cx="79606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200" dirty="0">
                <a:solidFill>
                  <a:srgbClr val="0563C1"/>
                </a:solidFill>
              </a:rPr>
              <a:t>https://</a:t>
            </a:r>
            <a:r>
              <a:rPr lang="en" sz="1200" dirty="0" err="1">
                <a:solidFill>
                  <a:srgbClr val="0563C1"/>
                </a:solidFill>
              </a:rPr>
              <a:t>www.ultralytics.com</a:t>
            </a:r>
            <a:r>
              <a:rPr lang="en" sz="1200" dirty="0">
                <a:solidFill>
                  <a:srgbClr val="0563C1"/>
                </a:solidFill>
              </a:rPr>
              <a:t>/blog/understanding-vision-language-models-and-their-applications</a:t>
            </a:r>
            <a:endParaRPr lang="ru-RU" sz="1200" dirty="0">
              <a:solidFill>
                <a:schemeClr val="bg1"/>
              </a:solidFill>
            </a:endParaRPr>
          </a:p>
        </p:txBody>
      </p:sp>
      <p:pic>
        <p:nvPicPr>
          <p:cNvPr id="31746" name="Picture 2" descr="__wf_reserved_inherit">
            <a:extLst>
              <a:ext uri="{FF2B5EF4-FFF2-40B4-BE49-F238E27FC236}">
                <a16:creationId xmlns:a16="http://schemas.microsoft.com/office/drawing/2014/main" id="{7D0B4854-0599-7CDF-18A1-30168B3F56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7130" y="3032110"/>
            <a:ext cx="6824870" cy="3716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93424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EA7A84A-4BC1-78F7-D187-09A97DED8F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BF7F8B-81A7-A709-1764-DADC20C654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476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VLM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14860AEE-2B5F-71B9-E9DA-2F5F1F014C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8" y="751279"/>
            <a:ext cx="11602786" cy="5100797"/>
          </a:xfrm>
        </p:spPr>
        <p:txBody>
          <a:bodyPr>
            <a:normAutofit/>
          </a:bodyPr>
          <a:lstStyle/>
          <a:p>
            <a:r>
              <a:rPr lang="en" dirty="0"/>
              <a:t>Qwen2.5-VL </a:t>
            </a:r>
            <a:r>
              <a:rPr lang="ru-RU" dirty="0"/>
              <a:t>объединяет энкодер изображений и декодер языковой модели для обработки мультимодальных данных. Энкодер работает с данными в их исходном разрешении, преобразуя изображения разных размеров и видео с различным </a:t>
            </a:r>
            <a:r>
              <a:rPr lang="en" dirty="0"/>
              <a:t>FPS </a:t>
            </a:r>
            <a:r>
              <a:rPr lang="ru-RU" dirty="0"/>
              <a:t>в последовательности токенов разной длины. Особенность </a:t>
            </a:r>
            <a:r>
              <a:rPr lang="en" dirty="0"/>
              <a:t>MRoPE — </a:t>
            </a:r>
            <a:r>
              <a:rPr lang="ru-RU" dirty="0"/>
              <a:t>выравнивание временных меток с абсолютным временем, что помогает модели лучше понимать временную динамику событий и точно определять моменты.</a:t>
            </a:r>
          </a:p>
          <a:p>
            <a:br>
              <a:rPr lang="ru-RU" dirty="0"/>
            </a:br>
            <a:endParaRPr lang="ru-RU" altLang="ru-RU" sz="24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764CAE-2A8D-0141-5CA7-051F3D6A7ADA}"/>
              </a:ext>
            </a:extLst>
          </p:cNvPr>
          <p:cNvSpPr txBox="1"/>
          <p:nvPr/>
        </p:nvSpPr>
        <p:spPr>
          <a:xfrm>
            <a:off x="388210" y="6471465"/>
            <a:ext cx="79606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200" dirty="0">
                <a:solidFill>
                  <a:srgbClr val="0563C1"/>
                </a:solidFill>
              </a:rPr>
              <a:t>https://</a:t>
            </a:r>
            <a:r>
              <a:rPr lang="en" sz="1200" dirty="0" err="1">
                <a:solidFill>
                  <a:srgbClr val="0563C1"/>
                </a:solidFill>
              </a:rPr>
              <a:t>habr.com</a:t>
            </a:r>
            <a:r>
              <a:rPr lang="en" sz="1200" dirty="0">
                <a:solidFill>
                  <a:srgbClr val="0563C1"/>
                </a:solidFill>
              </a:rPr>
              <a:t>/</a:t>
            </a:r>
            <a:r>
              <a:rPr lang="en" sz="1200" dirty="0" err="1">
                <a:solidFill>
                  <a:srgbClr val="0563C1"/>
                </a:solidFill>
              </a:rPr>
              <a:t>ru</a:t>
            </a:r>
            <a:r>
              <a:rPr lang="en" sz="1200" dirty="0">
                <a:solidFill>
                  <a:srgbClr val="0563C1"/>
                </a:solidFill>
              </a:rPr>
              <a:t>/news/884652/</a:t>
            </a:r>
            <a:endParaRPr lang="ru-RU" sz="1200" dirty="0">
              <a:solidFill>
                <a:schemeClr val="bg1"/>
              </a:solidFill>
            </a:endParaRPr>
          </a:p>
        </p:txBody>
      </p:sp>
      <p:pic>
        <p:nvPicPr>
          <p:cNvPr id="35842" name="Picture 2" descr="Qwen2.5-VL объединяет энкодер изображений и декодер языковой модели для обработки мультимодальных данных. Энкодер работает с данными в их исходном разрешении, преобразуя изображения разных размеров и видео с различным FPS в последовательности токенов разной длины. Особенность MRoPE — выравнивание временных меток с абсолютным временем, что помогает модели лучше понимать временную динамику событий и точно определять моменты.">
            <a:extLst>
              <a:ext uri="{FF2B5EF4-FFF2-40B4-BE49-F238E27FC236}">
                <a16:creationId xmlns:a16="http://schemas.microsoft.com/office/drawing/2014/main" id="{C19E6AD1-D5C7-326B-5A03-8A74746EC3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0151" y="3548064"/>
            <a:ext cx="4832456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76908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AE6EF79-CECF-F2E7-9BD4-6D8ED24E45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6BF0EA8-D630-AAA6-8B93-E9736D86E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476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VLM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B91F8E04-6B86-DF25-864A-D9980EBF68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8" y="751279"/>
            <a:ext cx="11602786" cy="5100797"/>
          </a:xfrm>
        </p:spPr>
        <p:txBody>
          <a:bodyPr>
            <a:normAutofit/>
          </a:bodyPr>
          <a:lstStyle/>
          <a:p>
            <a:r>
              <a:rPr lang="en" dirty="0"/>
              <a:t>Qwen2.5-VL </a:t>
            </a:r>
            <a:r>
              <a:rPr lang="ru-RU" dirty="0"/>
              <a:t>объединяет энкодер изображений и декодер языковой модели для обработки мультимодальных данных. Энкодер работает с данными в их исходном разрешении, преобразуя изображения разных размеров и видео с различным </a:t>
            </a:r>
            <a:r>
              <a:rPr lang="en" dirty="0"/>
              <a:t>FPS </a:t>
            </a:r>
            <a:r>
              <a:rPr lang="ru-RU" dirty="0"/>
              <a:t>в последовательности токенов разной длины. Особенность </a:t>
            </a:r>
            <a:r>
              <a:rPr lang="en" dirty="0"/>
              <a:t>MRoPE — </a:t>
            </a:r>
            <a:r>
              <a:rPr lang="ru-RU" dirty="0"/>
              <a:t>выравнивание временных меток с абсолютным временем, что помогает модели лучше понимать временную динамику событий и точно определять моменты.</a:t>
            </a:r>
          </a:p>
          <a:p>
            <a:br>
              <a:rPr lang="ru-RU" dirty="0"/>
            </a:br>
            <a:endParaRPr lang="ru-RU" altLang="ru-RU" sz="24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CBA547-49EC-F4C2-1476-FA08057C7584}"/>
              </a:ext>
            </a:extLst>
          </p:cNvPr>
          <p:cNvSpPr txBox="1"/>
          <p:nvPr/>
        </p:nvSpPr>
        <p:spPr>
          <a:xfrm>
            <a:off x="388210" y="6471465"/>
            <a:ext cx="79606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200" dirty="0">
                <a:solidFill>
                  <a:srgbClr val="0563C1"/>
                </a:solidFill>
              </a:rPr>
              <a:t>https://</a:t>
            </a:r>
            <a:r>
              <a:rPr lang="en" sz="1200" dirty="0" err="1">
                <a:solidFill>
                  <a:srgbClr val="0563C1"/>
                </a:solidFill>
              </a:rPr>
              <a:t>habr.com</a:t>
            </a:r>
            <a:r>
              <a:rPr lang="en" sz="1200" dirty="0">
                <a:solidFill>
                  <a:srgbClr val="0563C1"/>
                </a:solidFill>
              </a:rPr>
              <a:t>/</a:t>
            </a:r>
            <a:r>
              <a:rPr lang="en" sz="1200" dirty="0" err="1">
                <a:solidFill>
                  <a:srgbClr val="0563C1"/>
                </a:solidFill>
              </a:rPr>
              <a:t>ru</a:t>
            </a:r>
            <a:r>
              <a:rPr lang="en" sz="1200" dirty="0">
                <a:solidFill>
                  <a:srgbClr val="0563C1"/>
                </a:solidFill>
              </a:rPr>
              <a:t>/companies/</a:t>
            </a:r>
            <a:r>
              <a:rPr lang="en" sz="1200" dirty="0" err="1">
                <a:solidFill>
                  <a:srgbClr val="0563C1"/>
                </a:solidFill>
              </a:rPr>
              <a:t>ru_mts</a:t>
            </a:r>
            <a:r>
              <a:rPr lang="en" sz="1200" dirty="0">
                <a:solidFill>
                  <a:srgbClr val="0563C1"/>
                </a:solidFill>
              </a:rPr>
              <a:t>/articles/944942/</a:t>
            </a:r>
            <a:endParaRPr lang="ru-RU" sz="1200" dirty="0">
              <a:solidFill>
                <a:schemeClr val="bg1"/>
              </a:solidFill>
            </a:endParaRPr>
          </a:p>
        </p:txBody>
      </p:sp>
      <p:pic>
        <p:nvPicPr>
          <p:cNvPr id="35842" name="Picture 2" descr="Qwen2.5-VL объединяет энкодер изображений и декодер языковой модели для обработки мультимодальных данных. Энкодер работает с данными в их исходном разрешении, преобразуя изображения разных размеров и видео с различным FPS в последовательности токенов разной длины. Особенность MRoPE — выравнивание временных меток с абсолютным временем, что помогает модели лучше понимать временную динамику событий и точно определять моменты.">
            <a:extLst>
              <a:ext uri="{FF2B5EF4-FFF2-40B4-BE49-F238E27FC236}">
                <a16:creationId xmlns:a16="http://schemas.microsoft.com/office/drawing/2014/main" id="{EFEB3959-B9FF-058D-9ED4-896F6532B9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0151" y="3548064"/>
            <a:ext cx="4832456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890" name="Picture 2">
            <a:extLst>
              <a:ext uri="{FF2B5EF4-FFF2-40B4-BE49-F238E27FC236}">
                <a16:creationId xmlns:a16="http://schemas.microsoft.com/office/drawing/2014/main" id="{584FA9EE-A262-D0F6-E07C-7FCF936516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7381" y="3127512"/>
            <a:ext cx="6078200" cy="3327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35380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86962E7-843B-E5D3-13EF-9C97BDD4EB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1F81E6-F9E4-ACDF-49DE-4B8E4125D5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476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VLM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AD8B6516-0BAA-55F7-42FE-06A6C6AF65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8" y="751279"/>
            <a:ext cx="11602786" cy="5100797"/>
          </a:xfrm>
        </p:spPr>
        <p:txBody>
          <a:bodyPr>
            <a:normAutofit fontScale="92500" lnSpcReduction="20000"/>
          </a:bodyPr>
          <a:lstStyle/>
          <a:p>
            <a:r>
              <a:rPr lang="en" b="1" dirty="0"/>
              <a:t>Visual-Language Model (VLM)</a:t>
            </a:r>
            <a:r>
              <a:rPr lang="en" dirty="0"/>
              <a:t> </a:t>
            </a:r>
            <a:r>
              <a:rPr lang="ru-RU" dirty="0"/>
              <a:t>объединяет зрение и язык, позволяя моделям не просто «видеть», но и понимать, что они видят.</a:t>
            </a:r>
          </a:p>
          <a:p>
            <a:r>
              <a:rPr lang="ru-RU" dirty="0"/>
              <a:t>Обычно такая система состоит из визуального энкодера (например, </a:t>
            </a:r>
            <a:r>
              <a:rPr lang="en" dirty="0" err="1"/>
              <a:t>ViT</a:t>
            </a:r>
            <a:r>
              <a:rPr lang="en" dirty="0"/>
              <a:t>, CLIP </a:t>
            </a:r>
            <a:r>
              <a:rPr lang="ru-RU" dirty="0"/>
              <a:t>или свёрточной сети) и языковой модели (</a:t>
            </a:r>
            <a:r>
              <a:rPr lang="en" dirty="0"/>
              <a:t>LLM), </a:t>
            </a:r>
            <a:r>
              <a:rPr lang="ru-RU" dirty="0"/>
              <a:t>как на рисунке 3. Они связываются модулем-адаптером, который выравнивает визуальные и текстовые представления в общем пространстве </a:t>
            </a:r>
            <a:r>
              <a:rPr lang="ru-RU" dirty="0" err="1"/>
              <a:t>эмбеддингов</a:t>
            </a:r>
            <a:r>
              <a:rPr lang="ru-RU" dirty="0"/>
              <a:t>.</a:t>
            </a:r>
          </a:p>
          <a:p>
            <a:r>
              <a:rPr lang="ru-RU" dirty="0"/>
              <a:t>Благодаря этому выравниванию </a:t>
            </a:r>
            <a:r>
              <a:rPr lang="en" dirty="0"/>
              <a:t>VLM </a:t>
            </a:r>
            <a:r>
              <a:rPr lang="ru-RU" dirty="0"/>
              <a:t>способна распознавать объекты, описывать сцены, отвечать на вопросы, проводить рассуждения о контексте изображения и связывать визуальные наблюдения с языковыми концептами. Последнее означает, что модель понимает соответствие определённого визуального образа (например, картинки красного велосипеда около здания) конкретной языковой фразе («красный велосипед возле здания»). То есть набор пикселей → «велосипед», «красный», «недалеко от дома».</a:t>
            </a:r>
          </a:p>
          <a:p>
            <a:br>
              <a:rPr lang="ru-RU" dirty="0"/>
            </a:br>
            <a:endParaRPr lang="ru-RU" altLang="ru-RU" sz="24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80BD6E-4E35-CAEF-9E79-A3E59C2B9256}"/>
              </a:ext>
            </a:extLst>
          </p:cNvPr>
          <p:cNvSpPr txBox="1"/>
          <p:nvPr/>
        </p:nvSpPr>
        <p:spPr>
          <a:xfrm>
            <a:off x="388210" y="6471465"/>
            <a:ext cx="79606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200" dirty="0">
                <a:solidFill>
                  <a:srgbClr val="0563C1"/>
                </a:solidFill>
              </a:rPr>
              <a:t>https://</a:t>
            </a:r>
            <a:r>
              <a:rPr lang="en" sz="1200" dirty="0" err="1">
                <a:solidFill>
                  <a:srgbClr val="0563C1"/>
                </a:solidFill>
              </a:rPr>
              <a:t>habr.com</a:t>
            </a:r>
            <a:r>
              <a:rPr lang="en" sz="1200" dirty="0">
                <a:solidFill>
                  <a:srgbClr val="0563C1"/>
                </a:solidFill>
              </a:rPr>
              <a:t>/</a:t>
            </a:r>
            <a:r>
              <a:rPr lang="en" sz="1200" dirty="0" err="1">
                <a:solidFill>
                  <a:srgbClr val="0563C1"/>
                </a:solidFill>
              </a:rPr>
              <a:t>ru</a:t>
            </a:r>
            <a:r>
              <a:rPr lang="en" sz="1200" dirty="0">
                <a:solidFill>
                  <a:srgbClr val="0563C1"/>
                </a:solidFill>
              </a:rPr>
              <a:t>/companies/</a:t>
            </a:r>
            <a:r>
              <a:rPr lang="en" sz="1200" dirty="0" err="1">
                <a:solidFill>
                  <a:srgbClr val="0563C1"/>
                </a:solidFill>
              </a:rPr>
              <a:t>ru_mts</a:t>
            </a:r>
            <a:r>
              <a:rPr lang="en" sz="1200" dirty="0">
                <a:solidFill>
                  <a:srgbClr val="0563C1"/>
                </a:solidFill>
              </a:rPr>
              <a:t>/articles/944942/</a:t>
            </a:r>
            <a:endParaRPr lang="ru-RU" sz="1200" dirty="0">
              <a:solidFill>
                <a:schemeClr val="bg1"/>
              </a:solidFill>
            </a:endParaRPr>
          </a:p>
        </p:txBody>
      </p:sp>
      <p:pic>
        <p:nvPicPr>
          <p:cNvPr id="39938" name="Picture 2">
            <a:extLst>
              <a:ext uri="{FF2B5EF4-FFF2-40B4-BE49-F238E27FC236}">
                <a16:creationId xmlns:a16="http://schemas.microsoft.com/office/drawing/2014/main" id="{675F84DE-1A5C-C735-9CD9-27DABE5B87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9912" y="3943669"/>
            <a:ext cx="5102087" cy="2646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02812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1126F27-AD50-743B-58CC-11F01C3199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533C5A-697A-6934-9FD3-1FBF2E1EF7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476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VLA  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92D124D4-70ED-8D56-7D20-6A69457A84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8" y="751279"/>
            <a:ext cx="11602786" cy="5100797"/>
          </a:xfrm>
        </p:spPr>
        <p:txBody>
          <a:bodyPr>
            <a:normAutofit/>
          </a:bodyPr>
          <a:lstStyle/>
          <a:p>
            <a:r>
              <a:rPr lang="en" b="1" dirty="0"/>
              <a:t>Vision-Language-Action (VLA)</a:t>
            </a:r>
            <a:r>
              <a:rPr lang="en" dirty="0"/>
              <a:t> </a:t>
            </a:r>
            <a:r>
              <a:rPr lang="ru-RU" dirty="0"/>
              <a:t>модели представляют собой новый этап развития робототехники и воплощённого искусственного интеллекта. Они объединяют восприятие, рассуждения и действия в единую систему, позволяют роботам видеть окружающий мир, интерпретировать команды, сформулированные на естественном языке, и выполнять их с учётом контекста. </a:t>
            </a:r>
            <a:r>
              <a:rPr lang="en" dirty="0"/>
              <a:t>VLA </a:t>
            </a:r>
            <a:r>
              <a:rPr lang="ru-RU" dirty="0"/>
              <a:t>снижают зависимость от ручного программирования и заранее прописанных сценариев, открывают путь к роботам, способным работать в </a:t>
            </a:r>
            <a:r>
              <a:rPr lang="ru-RU" b="1" dirty="0"/>
              <a:t>неструктурированных и динамичных средах</a:t>
            </a:r>
            <a:r>
              <a:rPr lang="ru-RU" dirty="0"/>
              <a:t> — например, на кухне, в мастерской или складе.</a:t>
            </a:r>
          </a:p>
          <a:p>
            <a:r>
              <a:rPr lang="ru-RU" dirty="0"/>
              <a:t>На рисунке 4 показана типичная архитектура </a:t>
            </a:r>
            <a:r>
              <a:rPr lang="en" dirty="0"/>
              <a:t>VLA, </a:t>
            </a:r>
            <a:r>
              <a:rPr lang="ru-RU" dirty="0"/>
              <a:t>включающая четыре основных компонента: </a:t>
            </a:r>
            <a:r>
              <a:rPr lang="ru-RU" b="1" dirty="0"/>
              <a:t>визуальный энкодер,</a:t>
            </a:r>
            <a:r>
              <a:rPr lang="ru-RU" dirty="0"/>
              <a:t> </a:t>
            </a:r>
            <a:r>
              <a:rPr lang="ru-RU" b="1" dirty="0"/>
              <a:t>языковую модель,</a:t>
            </a:r>
            <a:r>
              <a:rPr lang="ru-RU" dirty="0"/>
              <a:t> </a:t>
            </a:r>
            <a:r>
              <a:rPr lang="ru-RU" b="1" dirty="0"/>
              <a:t>энкодер состояния робота</a:t>
            </a:r>
            <a:r>
              <a:rPr lang="ru-RU" dirty="0"/>
              <a:t>, </a:t>
            </a:r>
            <a:r>
              <a:rPr lang="ru-RU" b="1" dirty="0"/>
              <a:t>декодер действий</a:t>
            </a:r>
            <a:r>
              <a:rPr lang="ru-RU" dirty="0"/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C5F04F-DA88-8D24-D4ED-ACDCDC6D9F8A}"/>
              </a:ext>
            </a:extLst>
          </p:cNvPr>
          <p:cNvSpPr txBox="1"/>
          <p:nvPr/>
        </p:nvSpPr>
        <p:spPr>
          <a:xfrm>
            <a:off x="388210" y="6471465"/>
            <a:ext cx="796065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200" dirty="0">
                <a:solidFill>
                  <a:srgbClr val="0563C1"/>
                </a:solidFill>
              </a:rPr>
              <a:t>https://</a:t>
            </a:r>
            <a:r>
              <a:rPr lang="en" sz="1200" dirty="0" err="1">
                <a:solidFill>
                  <a:srgbClr val="0563C1"/>
                </a:solidFill>
              </a:rPr>
              <a:t>blog.deepschool.ru</a:t>
            </a:r>
            <a:r>
              <a:rPr lang="en" sz="1200" dirty="0">
                <a:solidFill>
                  <a:srgbClr val="0563C1"/>
                </a:solidFill>
              </a:rPr>
              <a:t>/dl/vision-language-action-vla-kak-ii-uchitsya-videt-ponimat-i-dejstvovat-v-realnom-mire/?</a:t>
            </a:r>
            <a:r>
              <a:rPr lang="en" sz="1200" dirty="0" err="1">
                <a:solidFill>
                  <a:srgbClr val="0563C1"/>
                </a:solidFill>
              </a:rPr>
              <a:t>utm_source</a:t>
            </a:r>
            <a:r>
              <a:rPr lang="en" sz="1200" dirty="0">
                <a:solidFill>
                  <a:srgbClr val="0563C1"/>
                </a:solidFill>
              </a:rPr>
              <a:t>=</a:t>
            </a:r>
            <a:r>
              <a:rPr lang="en" sz="1200" dirty="0" err="1">
                <a:solidFill>
                  <a:srgbClr val="0563C1"/>
                </a:solidFill>
              </a:rPr>
              <a:t>tg&amp;utm_medium</a:t>
            </a:r>
            <a:r>
              <a:rPr lang="en" sz="1200" dirty="0">
                <a:solidFill>
                  <a:srgbClr val="0563C1"/>
                </a:solidFill>
              </a:rPr>
              <a:t>=</a:t>
            </a:r>
            <a:r>
              <a:rPr lang="en" sz="1200" dirty="0" err="1">
                <a:solidFill>
                  <a:srgbClr val="0563C1"/>
                </a:solidFill>
              </a:rPr>
              <a:t>post&amp;utm_campaign</a:t>
            </a:r>
            <a:r>
              <a:rPr lang="en" sz="1200" dirty="0">
                <a:solidFill>
                  <a:srgbClr val="0563C1"/>
                </a:solidFill>
              </a:rPr>
              <a:t>=</a:t>
            </a:r>
            <a:r>
              <a:rPr lang="en" sz="1200" dirty="0" err="1">
                <a:solidFill>
                  <a:srgbClr val="0563C1"/>
                </a:solidFill>
              </a:rPr>
              <a:t>blog-article&amp;utm_content</a:t>
            </a:r>
            <a:r>
              <a:rPr lang="en" sz="1200" dirty="0">
                <a:solidFill>
                  <a:srgbClr val="0563C1"/>
                </a:solidFill>
              </a:rPr>
              <a:t>=</a:t>
            </a:r>
            <a:r>
              <a:rPr lang="en" sz="1200" dirty="0" err="1">
                <a:solidFill>
                  <a:srgbClr val="0563C1"/>
                </a:solidFill>
              </a:rPr>
              <a:t>deepschool&amp;utm_term</a:t>
            </a:r>
            <a:r>
              <a:rPr lang="en" sz="1200" dirty="0">
                <a:solidFill>
                  <a:srgbClr val="0563C1"/>
                </a:solidFill>
              </a:rPr>
              <a:t>=</a:t>
            </a:r>
            <a:r>
              <a:rPr lang="en" sz="1200" dirty="0" err="1">
                <a:solidFill>
                  <a:srgbClr val="0563C1"/>
                </a:solidFill>
              </a:rPr>
              <a:t>vla</a:t>
            </a:r>
            <a:endParaRPr lang="ru-RU" sz="1200" dirty="0">
              <a:solidFill>
                <a:schemeClr val="bg1"/>
              </a:solidFill>
            </a:endParaRPr>
          </a:p>
        </p:txBody>
      </p:sp>
      <p:pic>
        <p:nvPicPr>
          <p:cNvPr id="39938" name="Picture 2">
            <a:extLst>
              <a:ext uri="{FF2B5EF4-FFF2-40B4-BE49-F238E27FC236}">
                <a16:creationId xmlns:a16="http://schemas.microsoft.com/office/drawing/2014/main" id="{7F76E208-06CB-46DC-F7E6-571859FC5C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9912" y="3943669"/>
            <a:ext cx="5102087" cy="2646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986" name="Picture 2">
            <a:extLst>
              <a:ext uri="{FF2B5EF4-FFF2-40B4-BE49-F238E27FC236}">
                <a16:creationId xmlns:a16="http://schemas.microsoft.com/office/drawing/2014/main" id="{B15643C5-ED1A-0C00-28E9-AF5327974E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1042" y="3568769"/>
            <a:ext cx="5830957" cy="3074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988" name="Picture 4">
            <a:extLst>
              <a:ext uri="{FF2B5EF4-FFF2-40B4-BE49-F238E27FC236}">
                <a16:creationId xmlns:a16="http://schemas.microsoft.com/office/drawing/2014/main" id="{AC15761F-D976-4514-6F40-F2FF4A3673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3732" y="3654227"/>
            <a:ext cx="5548267" cy="2281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75622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DCFB1F4-3755-F8AC-9D53-9963CDC381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E086DF6-7090-0312-0542-F21A040C83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457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" sz="4800" b="1" dirty="0">
                <a:solidFill>
                  <a:schemeClr val="bg1"/>
                </a:solidFill>
              </a:rPr>
              <a:t>self-supervision at scale </a:t>
            </a:r>
            <a:r>
              <a:rPr lang="en-US" sz="4800" b="1" dirty="0">
                <a:solidFill>
                  <a:schemeClr val="bg1"/>
                </a:solidFill>
              </a:rPr>
              <a:t>Sig</a:t>
            </a:r>
            <a:r>
              <a:rPr lang="en" sz="4800" b="1" dirty="0">
                <a:solidFill>
                  <a:schemeClr val="bg1"/>
                </a:solidFill>
              </a:rPr>
              <a:t>CLIP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9B1E1C01-64BA-68A0-D9CA-B4874C37E7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8" y="878601"/>
            <a:ext cx="11602786" cy="5100797"/>
          </a:xfrm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Цель </a:t>
            </a:r>
            <a:r>
              <a:rPr lang="en" dirty="0" err="1">
                <a:solidFill>
                  <a:schemeClr val="bg1"/>
                </a:solidFill>
              </a:rPr>
              <a:t>SigLIP</a:t>
            </a:r>
            <a:r>
              <a:rPr lang="en" dirty="0">
                <a:solidFill>
                  <a:schemeClr val="bg1"/>
                </a:solidFill>
              </a:rPr>
              <a:t> — </a:t>
            </a:r>
            <a:r>
              <a:rPr lang="ru-RU" dirty="0">
                <a:solidFill>
                  <a:schemeClr val="bg1"/>
                </a:solidFill>
              </a:rPr>
              <a:t>упростить распределённое обучение на очень больших </a:t>
            </a:r>
            <a:r>
              <a:rPr lang="ru-RU" dirty="0" err="1">
                <a:solidFill>
                  <a:schemeClr val="bg1"/>
                </a:solidFill>
              </a:rPr>
              <a:t>батчах</a:t>
            </a:r>
            <a:r>
              <a:rPr lang="ru-RU" dirty="0">
                <a:solidFill>
                  <a:schemeClr val="bg1"/>
                </a:solidFill>
              </a:rPr>
              <a:t>, сохранив при этом качество </a:t>
            </a:r>
            <a:r>
              <a:rPr lang="ru-RU" dirty="0" err="1">
                <a:solidFill>
                  <a:schemeClr val="bg1"/>
                </a:solidFill>
              </a:rPr>
              <a:t>эмбеддингов</a:t>
            </a:r>
            <a:r>
              <a:rPr lang="ru-RU" dirty="0">
                <a:solidFill>
                  <a:schemeClr val="bg1"/>
                </a:solidFill>
              </a:rPr>
              <a:t>.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ru-RU" dirty="0">
                <a:solidFill>
                  <a:schemeClr val="bg1"/>
                </a:solidFill>
              </a:rPr>
              <a:t>Для этого заменяется </a:t>
            </a:r>
            <a:r>
              <a:rPr lang="en-US" dirty="0" err="1">
                <a:solidFill>
                  <a:schemeClr val="bg1"/>
                </a:solidFill>
              </a:rPr>
              <a:t>softmax</a:t>
            </a:r>
            <a:r>
              <a:rPr lang="en-US" dirty="0">
                <a:solidFill>
                  <a:schemeClr val="bg1"/>
                </a:solidFill>
              </a:rPr>
              <a:t> (multiclass)</a:t>
            </a:r>
            <a:r>
              <a:rPr lang="ru-RU" dirty="0">
                <a:solidFill>
                  <a:schemeClr val="bg1"/>
                </a:solidFill>
              </a:rPr>
              <a:t> на</a:t>
            </a:r>
            <a:r>
              <a:rPr lang="en-US" dirty="0">
                <a:solidFill>
                  <a:schemeClr val="bg1"/>
                </a:solidFill>
              </a:rPr>
              <a:t> sigmoid (</a:t>
            </a:r>
            <a:r>
              <a:rPr lang="ru-RU" dirty="0" err="1">
                <a:solidFill>
                  <a:schemeClr val="bg1"/>
                </a:solidFill>
              </a:rPr>
              <a:t>мультилейюл</a:t>
            </a:r>
            <a:r>
              <a:rPr lang="ru-RU" dirty="0">
                <a:solidFill>
                  <a:schemeClr val="bg1"/>
                </a:solidFill>
              </a:rPr>
              <a:t>)</a:t>
            </a:r>
          </a:p>
          <a:p>
            <a:br>
              <a:rPr lang="ru-RU" dirty="0"/>
            </a:br>
            <a:endParaRPr lang="ru-RU" dirty="0"/>
          </a:p>
          <a:p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A622A6-A71A-45E1-63B3-A22383E33E8F}"/>
              </a:ext>
            </a:extLst>
          </p:cNvPr>
          <p:cNvSpPr txBox="1"/>
          <p:nvPr/>
        </p:nvSpPr>
        <p:spPr>
          <a:xfrm>
            <a:off x="5649240" y="6416709"/>
            <a:ext cx="61001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200" dirty="0">
                <a:solidFill>
                  <a:schemeClr val="bg1"/>
                </a:solidFill>
                <a:hlinkClick r:id="rId2"/>
              </a:rPr>
              <a:t>https://habr.com/ru/articles/908168/</a:t>
            </a:r>
            <a:r>
              <a:rPr lang="en" sz="1200" dirty="0">
                <a:solidFill>
                  <a:schemeClr val="bg1"/>
                </a:solidFill>
              </a:rPr>
              <a:t> </a:t>
            </a:r>
            <a:r>
              <a:rPr lang="en" sz="1200" dirty="0">
                <a:solidFill>
                  <a:schemeClr val="bg1"/>
                </a:solidFill>
                <a:hlinkClick r:id="rId3"/>
              </a:rPr>
              <a:t>https://habr.com/ru/articles/546586/</a:t>
            </a:r>
            <a:r>
              <a:rPr lang="en" sz="1200" dirty="0">
                <a:solidFill>
                  <a:schemeClr val="bg1"/>
                </a:solidFill>
              </a:rPr>
              <a:t> </a:t>
            </a:r>
            <a:r>
              <a:rPr lang="en" sz="1200" dirty="0">
                <a:solidFill>
                  <a:schemeClr val="bg1"/>
                </a:solidFill>
                <a:hlinkClick r:id="rId2"/>
              </a:rPr>
              <a:t>https://habr.com/ru/articles/908168/</a:t>
            </a:r>
            <a:r>
              <a:rPr lang="ru-RU" sz="1200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933CC290-38C6-0C86-D8C7-64AB93EEE9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055" y="2168780"/>
            <a:ext cx="9228881" cy="4247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65137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 show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30" name="Google Shape;230;p40"/>
          <p:cNvPicPr/>
          <p:nvPr/>
        </p:nvPicPr>
        <p:blipFill>
          <a:blip r:embed="rId3">
            <a:alphaModFix/>
          </a:blip>
          <a:srcRect b="86589"/>
          <a:stretch/>
        </p:blipFill>
        <p:spPr bwMode="auto">
          <a:xfrm>
            <a:off x="0" y="0"/>
            <a:ext cx="12192003" cy="923111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40"/>
          <p:cNvSpPr/>
          <p:nvPr/>
        </p:nvSpPr>
        <p:spPr bwMode="auto">
          <a:xfrm>
            <a:off x="1809802" y="250260"/>
            <a:ext cx="10229798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84000"/>
              </a:lnSpc>
              <a:buClr>
                <a:srgbClr val="000000"/>
              </a:buClr>
              <a:buSzPts val="4000"/>
              <a:defRPr/>
            </a:pPr>
            <a:r>
              <a:rPr lang="ru-RU" sz="2400" b="1">
                <a:solidFill>
                  <a:schemeClr val="bg1"/>
                </a:solidFill>
                <a:latin typeface="Montserrat ExtraBold"/>
                <a:ea typeface="Montserrat SemiBold"/>
                <a:cs typeface="Montserrat SemiBold"/>
              </a:rPr>
              <a:t>ПОДХОДЫ К РЕШЕНИЮ ЗАДАЧ НА ОСНОВЕ ДАННЫХ</a:t>
            </a: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Прямоугольник 32"/>
              <p:cNvSpPr/>
              <p:nvPr/>
            </p:nvSpPr>
            <p:spPr bwMode="auto">
              <a:xfrm>
                <a:off x="8126244" y="5914212"/>
                <a:ext cx="399333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14:m>
                  <m:oMath xmlns:m="http://schemas.openxmlformats.org/officeDocument/2006/math">
                    <m:r>
                      <a:rPr lang="ru-RU" i="1">
                        <a:latin typeface="Cambria Math"/>
                      </a:rPr>
                      <m:t>→</m:t>
                    </m:r>
                  </m:oMath>
                </a14:m>
                <a:r>
                  <a:rPr lang="en-US" i="1"/>
                  <a:t> </a:t>
                </a:r>
                <a:r>
                  <a:rPr lang="ru-RU" i="1"/>
                  <a:t>(Супер ИИ сам учится как учится)</a:t>
                </a:r>
                <a:endParaRPr lang="ru-RU"/>
              </a:p>
            </p:txBody>
          </p:sp>
        </mc:Choice>
        <mc:Fallback xmlns="">
          <p:sp>
            <p:nvSpPr>
              <p:cNvPr id="33" name="Прямоугольник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126244" y="5914212"/>
                <a:ext cx="3993337" cy="369332"/>
              </a:xfrm>
              <a:prstGeom prst="rect">
                <a:avLst/>
              </a:prstGeom>
              <a:blipFill>
                <a:blip r:embed="rId4"/>
                <a:stretch>
                  <a:fillRect t="-6667" b="-2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Группа 2"/>
          <p:cNvGrpSpPr/>
          <p:nvPr/>
        </p:nvGrpSpPr>
        <p:grpSpPr bwMode="auto">
          <a:xfrm>
            <a:off x="80565" y="922946"/>
            <a:ext cx="11662963" cy="5766538"/>
            <a:chOff x="80565" y="922946"/>
            <a:chExt cx="11662963" cy="5766538"/>
          </a:xfrm>
        </p:grpSpPr>
        <p:sp>
          <p:nvSpPr>
            <p:cNvPr id="12" name="TextBox 11"/>
            <p:cNvSpPr txBox="1"/>
            <p:nvPr/>
          </p:nvSpPr>
          <p:spPr bwMode="auto">
            <a:xfrm>
              <a:off x="3410974" y="6227819"/>
              <a:ext cx="774853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defRPr/>
              </a:pPr>
              <a:r>
                <a:rPr lang="ru-RU" sz="2400" b="1" i="1"/>
                <a:t>Сложность задачи,</a:t>
              </a:r>
              <a:r>
                <a:rPr lang="en-US" sz="2400" b="1" i="1"/>
                <a:t> </a:t>
              </a:r>
              <a:r>
                <a:rPr lang="ru-RU" sz="2400" b="1" i="1"/>
                <a:t>Сложность модели, Объем данных</a:t>
              </a:r>
              <a:endParaRPr/>
            </a:p>
          </p:txBody>
        </p:sp>
        <p:cxnSp>
          <p:nvCxnSpPr>
            <p:cNvPr id="5" name="Прямая со стрелкой 4"/>
            <p:cNvCxnSpPr>
              <a:cxnSpLocks/>
            </p:cNvCxnSpPr>
            <p:nvPr/>
          </p:nvCxnSpPr>
          <p:spPr bwMode="auto">
            <a:xfrm flipV="1">
              <a:off x="603855" y="945283"/>
              <a:ext cx="0" cy="5326215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 bwMode="auto">
            <a:xfrm rot="16199998">
              <a:off x="-2465003" y="3468514"/>
              <a:ext cx="555280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defRPr/>
              </a:pPr>
              <a:r>
                <a:rPr lang="ru-RU" sz="2400" b="1"/>
                <a:t>Интерпретируемость, Формализмазция</a:t>
              </a:r>
            </a:p>
          </p:txBody>
        </p:sp>
        <p:sp>
          <p:nvSpPr>
            <p:cNvPr id="17" name="5-конечная звезда 16"/>
            <p:cNvSpPr/>
            <p:nvPr/>
          </p:nvSpPr>
          <p:spPr bwMode="auto">
            <a:xfrm>
              <a:off x="716977" y="1092453"/>
              <a:ext cx="367646" cy="367646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8" name="Прямоугольник 17"/>
            <p:cNvSpPr/>
            <p:nvPr/>
          </p:nvSpPr>
          <p:spPr bwMode="auto">
            <a:xfrm>
              <a:off x="1213548" y="1062973"/>
              <a:ext cx="3261214" cy="461665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ru-RU" sz="2400"/>
                <a:t>Четкие правила (</a:t>
              </a:r>
              <a:r>
                <a:rPr lang="en-US" sz="2400"/>
                <a:t>if</a:t>
              </a:r>
              <a:r>
                <a:rPr lang="ru-RU" sz="2400"/>
                <a:t>-</a:t>
              </a:r>
              <a:r>
                <a:rPr lang="en-US" sz="2400"/>
                <a:t>else)</a:t>
              </a:r>
              <a:endParaRPr lang="ru-RU" sz="2400"/>
            </a:p>
          </p:txBody>
        </p:sp>
        <p:sp>
          <p:nvSpPr>
            <p:cNvPr id="19" name="5-конечная звезда 18"/>
            <p:cNvSpPr/>
            <p:nvPr/>
          </p:nvSpPr>
          <p:spPr bwMode="auto">
            <a:xfrm>
              <a:off x="1133965" y="1524638"/>
              <a:ext cx="436683" cy="436683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22" name="Прямоугольник 21"/>
            <p:cNvSpPr/>
            <p:nvPr/>
          </p:nvSpPr>
          <p:spPr bwMode="auto">
            <a:xfrm>
              <a:off x="1579660" y="1530810"/>
              <a:ext cx="7202228" cy="461665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  <a:spcBef>
                  <a:spcPts val="1200"/>
                </a:spcBef>
                <a:defRPr/>
              </a:pPr>
              <a:r>
                <a:rPr lang="ru-RU" sz="2400"/>
                <a:t>Логический вывод и экспертные системы (эвристики)</a:t>
              </a:r>
              <a:endParaRPr/>
            </a:p>
          </p:txBody>
        </p:sp>
        <p:sp>
          <p:nvSpPr>
            <p:cNvPr id="26" name="5-конечная звезда 25"/>
            <p:cNvSpPr/>
            <p:nvPr/>
          </p:nvSpPr>
          <p:spPr bwMode="auto">
            <a:xfrm>
              <a:off x="1983877" y="2228684"/>
              <a:ext cx="436683" cy="436683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23" name="Прямоугольник 22"/>
            <p:cNvSpPr/>
            <p:nvPr/>
          </p:nvSpPr>
          <p:spPr bwMode="auto">
            <a:xfrm>
              <a:off x="2457224" y="2174737"/>
              <a:ext cx="3829125" cy="461665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2400"/>
                <a:t>Model based applied statistic</a:t>
              </a:r>
              <a:endParaRPr lang="ru-RU" sz="2400"/>
            </a:p>
          </p:txBody>
        </p:sp>
        <p:sp>
          <p:nvSpPr>
            <p:cNvPr id="29" name="5-конечная звезда 28"/>
            <p:cNvSpPr/>
            <p:nvPr/>
          </p:nvSpPr>
          <p:spPr bwMode="auto">
            <a:xfrm>
              <a:off x="2751347" y="2958422"/>
              <a:ext cx="436683" cy="436683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25" name="Прямоугольник 24"/>
            <p:cNvSpPr/>
            <p:nvPr/>
          </p:nvSpPr>
          <p:spPr bwMode="auto">
            <a:xfrm>
              <a:off x="3291005" y="2881610"/>
              <a:ext cx="7484357" cy="461665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2400"/>
                <a:t>Data-driven methods (Model-agnostic, Machine Learning):</a:t>
              </a:r>
              <a:endParaRPr lang="ru-RU" sz="2400"/>
            </a:p>
          </p:txBody>
        </p:sp>
        <p:sp>
          <p:nvSpPr>
            <p:cNvPr id="27" name="Прямоугольник 26"/>
            <p:cNvSpPr/>
            <p:nvPr/>
          </p:nvSpPr>
          <p:spPr bwMode="auto">
            <a:xfrm>
              <a:off x="2420560" y="3374478"/>
              <a:ext cx="9227014" cy="369332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>
                <a:lnSpc>
                  <a:spcPct val="100000"/>
                </a:lnSpc>
                <a:spcBef>
                  <a:spcPts val="1200"/>
                </a:spcBef>
                <a:defRPr/>
              </a:pPr>
              <a:r>
                <a:rPr lang="ru-RU" i="1"/>
                <a:t>Замена формальной  модели на наборы</a:t>
              </a:r>
              <a:r>
                <a:rPr lang="en-US" i="1"/>
                <a:t> </a:t>
              </a:r>
              <a:r>
                <a:rPr lang="ru-RU" i="1"/>
                <a:t>формализованных признаков и ответы для них.</a:t>
              </a:r>
              <a:endParaRPr/>
            </a:p>
          </p:txBody>
        </p:sp>
        <p:sp>
          <p:nvSpPr>
            <p:cNvPr id="28" name="Прямоугольник 27"/>
            <p:cNvSpPr/>
            <p:nvPr/>
          </p:nvSpPr>
          <p:spPr bwMode="auto">
            <a:xfrm>
              <a:off x="3516582" y="3847389"/>
              <a:ext cx="7526291" cy="461665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 lvl="1">
                <a:lnSpc>
                  <a:spcPct val="100000"/>
                </a:lnSpc>
                <a:spcBef>
                  <a:spcPts val="1200"/>
                </a:spcBef>
                <a:defRPr/>
              </a:pPr>
              <a:r>
                <a:rPr lang="en-US" sz="2400"/>
                <a:t>Deep Learning </a:t>
              </a:r>
              <a:r>
                <a:rPr lang="ru-RU" sz="2400"/>
                <a:t>(глубокое обучение нейронных сетей)</a:t>
              </a:r>
              <a:endParaRPr/>
            </a:p>
          </p:txBody>
        </p:sp>
        <p:sp>
          <p:nvSpPr>
            <p:cNvPr id="34" name="5-конечная звезда 33"/>
            <p:cNvSpPr/>
            <p:nvPr/>
          </p:nvSpPr>
          <p:spPr bwMode="auto">
            <a:xfrm>
              <a:off x="3517555" y="3859882"/>
              <a:ext cx="436683" cy="436683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35" name="5-конечная звезда 34"/>
            <p:cNvSpPr/>
            <p:nvPr/>
          </p:nvSpPr>
          <p:spPr bwMode="auto">
            <a:xfrm>
              <a:off x="4218132" y="4690815"/>
              <a:ext cx="436683" cy="436683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30" name="Прямоугольник 29"/>
            <p:cNvSpPr/>
            <p:nvPr/>
          </p:nvSpPr>
          <p:spPr bwMode="auto">
            <a:xfrm>
              <a:off x="4590128" y="4723224"/>
              <a:ext cx="6997621" cy="461665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2400"/>
                <a:t>Foundation models (</a:t>
              </a:r>
              <a:r>
                <a:rPr lang="ru-RU" sz="2400"/>
                <a:t>Большие генеративные модели</a:t>
              </a:r>
              <a:r>
                <a:rPr lang="en-US" sz="2400"/>
                <a:t>)</a:t>
              </a:r>
              <a:endParaRPr lang="ru-RU" sz="2400"/>
            </a:p>
          </p:txBody>
        </p:sp>
        <p:cxnSp>
          <p:nvCxnSpPr>
            <p:cNvPr id="36" name="Прямая со стрелкой 35"/>
            <p:cNvCxnSpPr>
              <a:cxnSpLocks/>
            </p:cNvCxnSpPr>
            <p:nvPr/>
          </p:nvCxnSpPr>
          <p:spPr bwMode="auto">
            <a:xfrm>
              <a:off x="542231" y="6249486"/>
              <a:ext cx="9427818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5-конечная звезда 39"/>
            <p:cNvSpPr/>
            <p:nvPr/>
          </p:nvSpPr>
          <p:spPr bwMode="auto">
            <a:xfrm>
              <a:off x="5419448" y="5545827"/>
              <a:ext cx="436683" cy="436683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chemeClr val="accent1">
                <a:alpha val="69000"/>
              </a:schemeClr>
            </a:solidFill>
            <a:ln>
              <a:solidFill>
                <a:schemeClr val="accent1">
                  <a:shade val="50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41" name="Прямоугольник 40"/>
            <p:cNvSpPr/>
            <p:nvPr/>
          </p:nvSpPr>
          <p:spPr bwMode="auto">
            <a:xfrm>
              <a:off x="6014451" y="5490226"/>
              <a:ext cx="5266763" cy="461665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ru-RU" sz="2400"/>
                <a:t>Сильный ИИ (</a:t>
              </a:r>
              <a:r>
                <a:rPr lang="en-US" sz="2400"/>
                <a:t>AGI </a:t>
              </a:r>
              <a:r>
                <a:rPr lang="ru-RU" sz="2400"/>
                <a:t>гипотетический этап)</a:t>
              </a:r>
              <a:endParaRPr/>
            </a:p>
          </p:txBody>
        </p:sp>
        <p:cxnSp>
          <p:nvCxnSpPr>
            <p:cNvPr id="39" name="Прямая соединительная линия 38"/>
            <p:cNvCxnSpPr>
              <a:cxnSpLocks/>
            </p:cNvCxnSpPr>
            <p:nvPr/>
          </p:nvCxnSpPr>
          <p:spPr bwMode="auto">
            <a:xfrm>
              <a:off x="2243579" y="5490226"/>
              <a:ext cx="7088957" cy="0"/>
            </a:xfrm>
            <a:prstGeom prst="line">
              <a:avLst/>
            </a:prstGeom>
            <a:ln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Прямоугольник 45"/>
            <p:cNvSpPr/>
            <p:nvPr/>
          </p:nvSpPr>
          <p:spPr bwMode="auto">
            <a:xfrm>
              <a:off x="4001587" y="4302183"/>
              <a:ext cx="7586163" cy="369332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>
                <a:lnSpc>
                  <a:spcPct val="100000"/>
                </a:lnSpc>
                <a:spcBef>
                  <a:spcPts val="1200"/>
                </a:spcBef>
                <a:defRPr/>
              </a:pPr>
              <a:r>
                <a:rPr lang="ru-RU" i="1"/>
                <a:t>Замена формальной  модели на наборы сырых данных и ответы для них. </a:t>
              </a:r>
              <a:endParaRPr/>
            </a:p>
          </p:txBody>
        </p:sp>
        <p:sp>
          <p:nvSpPr>
            <p:cNvPr id="47" name="Прямоугольник 46"/>
            <p:cNvSpPr/>
            <p:nvPr/>
          </p:nvSpPr>
          <p:spPr bwMode="auto">
            <a:xfrm>
              <a:off x="4654815" y="5095500"/>
              <a:ext cx="7088714" cy="369332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>
                <a:lnSpc>
                  <a:spcPct val="100000"/>
                </a:lnSpc>
                <a:spcBef>
                  <a:spcPts val="1200"/>
                </a:spcBef>
                <a:defRPr/>
              </a:pPr>
              <a:r>
                <a:rPr lang="ru-RU" i="1"/>
                <a:t>Широкий круг задач, допустим набор ответов на одно воздействие</a:t>
              </a:r>
              <a:endParaRPr/>
            </a:p>
          </p:txBody>
        </p:sp>
        <p:sp>
          <p:nvSpPr>
            <p:cNvPr id="49" name="Прямоугольник 48"/>
            <p:cNvSpPr/>
            <p:nvPr/>
          </p:nvSpPr>
          <p:spPr bwMode="auto">
            <a:xfrm>
              <a:off x="5608295" y="2454066"/>
              <a:ext cx="5788018" cy="369332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>
                <a:lnSpc>
                  <a:spcPct val="100000"/>
                </a:lnSpc>
                <a:spcBef>
                  <a:spcPts val="1200"/>
                </a:spcBef>
                <a:defRPr/>
              </a:pPr>
              <a:r>
                <a:rPr lang="ru-RU" i="1"/>
                <a:t>Классическое стат. решение задачи</a:t>
              </a:r>
              <a:endParaRPr/>
            </a:p>
          </p:txBody>
        </p:sp>
        <p:cxnSp>
          <p:nvCxnSpPr>
            <p:cNvPr id="42" name="Прямая соединительная линия 41"/>
            <p:cNvCxnSpPr>
              <a:cxnSpLocks/>
            </p:cNvCxnSpPr>
            <p:nvPr/>
          </p:nvCxnSpPr>
          <p:spPr bwMode="auto">
            <a:xfrm>
              <a:off x="2063816" y="3751347"/>
              <a:ext cx="7088957" cy="0"/>
            </a:xfrm>
            <a:prstGeom prst="line">
              <a:avLst/>
            </a:prstGeom>
            <a:ln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Прямоугольник 42"/>
            <p:cNvSpPr/>
            <p:nvPr/>
          </p:nvSpPr>
          <p:spPr bwMode="auto">
            <a:xfrm rot="16199998">
              <a:off x="1324026" y="4353293"/>
              <a:ext cx="1284326" cy="369332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ru-RU" i="1"/>
                <a:t>Слабый ИИ</a:t>
              </a:r>
              <a:endParaRPr lang="ru-RU"/>
            </a:p>
          </p:txBody>
        </p:sp>
        <p:sp>
          <p:nvSpPr>
            <p:cNvPr id="44" name="Прямоугольник 43"/>
            <p:cNvSpPr/>
            <p:nvPr/>
          </p:nvSpPr>
          <p:spPr bwMode="auto">
            <a:xfrm>
              <a:off x="3682129" y="5914212"/>
              <a:ext cx="4827744" cy="369332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>
                <a:lnSpc>
                  <a:spcPct val="100000"/>
                </a:lnSpc>
                <a:spcBef>
                  <a:spcPts val="1200"/>
                </a:spcBef>
                <a:defRPr/>
              </a:pPr>
              <a:r>
                <a:rPr lang="ru-RU" i="1"/>
                <a:t>Отказ от формализации обучения модели</a:t>
              </a:r>
              <a:endParaRPr/>
            </a:p>
          </p:txBody>
        </p:sp>
        <p:sp>
          <p:nvSpPr>
            <p:cNvPr id="37" name="Прямоугольник 36"/>
            <p:cNvSpPr/>
            <p:nvPr/>
          </p:nvSpPr>
          <p:spPr bwMode="auto">
            <a:xfrm rot="16199998">
              <a:off x="-743255" y="4037816"/>
              <a:ext cx="3632533" cy="369332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ru-RU" b="1"/>
                <a:t>Абстрактность постановки задачи </a:t>
              </a:r>
              <a:endParaRPr/>
            </a:p>
          </p:txBody>
        </p:sp>
      </p:grpSp>
      <p:sp>
        <p:nvSpPr>
          <p:cNvPr id="2" name="Прямоугольник 1"/>
          <p:cNvSpPr/>
          <p:nvPr/>
        </p:nvSpPr>
        <p:spPr bwMode="auto">
          <a:xfrm>
            <a:off x="12632705" y="838313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ru-RU"/>
              <a:t>тут надо сказать что с ростом объемов данных ростет и сложность алгоритмов для принятия решний на них, при этом снижается необходимость в формализации, повышается абстрактность постановки задачи, но и снижается интерпретируемость решний. сегодня мы на этапе когда понимаем как отказаться от формальной постановки задачи, но следующий этап это отказ и от формализации процесса обучения алгоритма.</a:t>
            </a:r>
            <a:endParaRPr/>
          </a:p>
        </p:txBody>
      </p:sp>
      <p:cxnSp>
        <p:nvCxnSpPr>
          <p:cNvPr id="6" name="Прямая со стрелкой 5"/>
          <p:cNvCxnSpPr>
            <a:cxnSpLocks/>
          </p:cNvCxnSpPr>
          <p:nvPr/>
        </p:nvCxnSpPr>
        <p:spPr bwMode="auto">
          <a:xfrm>
            <a:off x="900800" y="2324100"/>
            <a:ext cx="0" cy="35901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A708C58-8FE6-B797-3FEA-8A81C8B742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69E8A1E-1C36-3C91-064B-63DB5145D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457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Порождающие сети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3FC4AD46-1105-136F-A73A-5A39F4E04A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5B23CE-8FB5-14C1-5EF0-F5565C66629E}"/>
              </a:ext>
            </a:extLst>
          </p:cNvPr>
          <p:cNvSpPr txBox="1"/>
          <p:nvPr/>
        </p:nvSpPr>
        <p:spPr>
          <a:xfrm>
            <a:off x="3528070" y="6362010"/>
            <a:ext cx="65638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dirty="0">
                <a:solidFill>
                  <a:schemeClr val="bg1"/>
                </a:solidFill>
              </a:rPr>
              <a:t>https://</a:t>
            </a:r>
            <a:r>
              <a:rPr lang="en" dirty="0" err="1">
                <a:solidFill>
                  <a:schemeClr val="bg1"/>
                </a:solidFill>
              </a:rPr>
              <a:t>lilianweng.github.io</a:t>
            </a:r>
            <a:r>
              <a:rPr lang="en">
                <a:solidFill>
                  <a:schemeClr val="bg1"/>
                </a:solidFill>
              </a:rPr>
              <a:t>/posts/2021-07-11-diffusion-models/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3074" name="Picture 2" descr="What are Diffusion Models? | Lil'Log">
            <a:extLst>
              <a:ext uri="{FF2B5EF4-FFF2-40B4-BE49-F238E27FC236}">
                <a16:creationId xmlns:a16="http://schemas.microsoft.com/office/drawing/2014/main" id="{74BFAA3F-EFBB-1A20-A7FB-5888566692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1010" y="1825625"/>
            <a:ext cx="6293326" cy="4351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1867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210457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Порождающие сети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Текст 2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504371" y="1332139"/>
                <a:ext cx="11426371" cy="5315404"/>
              </a:xfrm>
            </p:spPr>
            <p:txBody>
              <a:bodyPr>
                <a:noAutofit/>
              </a:bodyPr>
              <a:lstStyle/>
              <a:p>
                <a:pPr marL="174625" indent="-163513">
                  <a:spcBef>
                    <a:spcPts val="1200"/>
                  </a:spcBef>
                </a:pPr>
                <a:r>
                  <a:rPr lang="ru-RU" sz="2200" b="1" dirty="0">
                    <a:solidFill>
                      <a:schemeClr val="bg1"/>
                    </a:solidFill>
                  </a:rPr>
                  <a:t>Дискриминантные модели </a:t>
                </a:r>
                <a:r>
                  <a:rPr lang="ru-RU" sz="2200" dirty="0">
                    <a:solidFill>
                      <a:schemeClr val="bg1"/>
                    </a:solidFill>
                  </a:rPr>
                  <a:t>обучают функцию, которая отображает вход </a:t>
                </a:r>
                <a14:m>
                  <m:oMath xmlns:m="http://schemas.openxmlformats.org/officeDocument/2006/math">
                    <m:r>
                      <a:rPr lang="ru-RU" sz="2200" b="1" i="1" dirty="0">
                        <a:solidFill>
                          <a:schemeClr val="bg1"/>
                        </a:solidFill>
                        <a:latin typeface="Cambria Math"/>
                      </a:rPr>
                      <m:t>𝒙</m:t>
                    </m:r>
                  </m:oMath>
                </a14:m>
                <a:r>
                  <a:rPr lang="ru-RU" sz="2200" dirty="0">
                    <a:solidFill>
                      <a:schemeClr val="bg1"/>
                    </a:solidFill>
                  </a:rPr>
                  <a:t> в некоторую метку класса </a:t>
                </a:r>
                <a14:m>
                  <m:oMath xmlns:m="http://schemas.openxmlformats.org/officeDocument/2006/math">
                    <m:r>
                      <a:rPr lang="ru-RU" sz="2200" i="1" dirty="0">
                        <a:solidFill>
                          <a:schemeClr val="bg1"/>
                        </a:solidFill>
                        <a:latin typeface="Cambria Math"/>
                      </a:rPr>
                      <m:t>𝑦</m:t>
                    </m:r>
                  </m:oMath>
                </a14:m>
                <a:r>
                  <a:rPr lang="ru-RU" sz="2200" dirty="0">
                    <a:solidFill>
                      <a:schemeClr val="bg1"/>
                    </a:solidFill>
                  </a:rPr>
                  <a:t>; </a:t>
                </a:r>
              </a:p>
              <a:p>
                <a:pPr marL="742950" lvl="2" indent="-342900">
                  <a:spcBef>
                    <a:spcPts val="1200"/>
                  </a:spcBef>
                </a:pPr>
                <a:r>
                  <a:rPr lang="ru-RU" sz="2200" dirty="0">
                    <a:solidFill>
                      <a:schemeClr val="bg1"/>
                    </a:solidFill>
                  </a:rPr>
                  <a:t>обучают </a:t>
                </a:r>
                <a:r>
                  <a:rPr lang="ru-RU" sz="2200" i="1" dirty="0">
                    <a:solidFill>
                      <a:schemeClr val="bg1"/>
                    </a:solidFill>
                  </a:rPr>
                  <a:t>условное </a:t>
                </a:r>
                <a:r>
                  <a:rPr lang="ru-RU" sz="2200" dirty="0">
                    <a:solidFill>
                      <a:schemeClr val="bg1"/>
                    </a:solidFill>
                  </a:rPr>
                  <a:t>распределение </a:t>
                </a:r>
                <a14:m>
                  <m:oMath xmlns:m="http://schemas.openxmlformats.org/officeDocument/2006/math">
                    <m:r>
                      <a:rPr lang="ru-RU" sz="2200" i="1" dirty="0">
                        <a:solidFill>
                          <a:schemeClr val="bg1"/>
                        </a:solidFill>
                        <a:latin typeface="Cambria Math"/>
                      </a:rPr>
                      <m:t>𝑝</m:t>
                    </m:r>
                    <m:r>
                      <a:rPr lang="ru-RU" sz="2200" i="1" dirty="0">
                        <a:solidFill>
                          <a:schemeClr val="bg1"/>
                        </a:solidFill>
                        <a:latin typeface="Cambria Math"/>
                      </a:rPr>
                      <m:t>(</m:t>
                    </m:r>
                    <m:r>
                      <a:rPr lang="ru-RU" sz="2200" i="1" dirty="0">
                        <a:solidFill>
                          <a:schemeClr val="bg1"/>
                        </a:solidFill>
                        <a:latin typeface="Cambria Math"/>
                      </a:rPr>
                      <m:t>𝑦</m:t>
                    </m:r>
                    <m:r>
                      <a:rPr lang="ru-RU" sz="2200" i="1" dirty="0">
                        <a:solidFill>
                          <a:schemeClr val="bg1"/>
                        </a:solidFill>
                        <a:latin typeface="Cambria Math"/>
                      </a:rPr>
                      <m:t> | </m:t>
                    </m:r>
                    <m:r>
                      <a:rPr lang="ru-RU" sz="2200" b="1" i="1" dirty="0">
                        <a:solidFill>
                          <a:schemeClr val="bg1"/>
                        </a:solidFill>
                        <a:latin typeface="Cambria Math"/>
                      </a:rPr>
                      <m:t>𝒙</m:t>
                    </m:r>
                    <m:r>
                      <a:rPr lang="ru-RU" sz="2200" i="1" dirty="0">
                        <a:solidFill>
                          <a:schemeClr val="bg1"/>
                        </a:solidFill>
                        <a:latin typeface="Cambria Math"/>
                      </a:rPr>
                      <m:t>);</m:t>
                    </m:r>
                  </m:oMath>
                </a14:m>
                <a:endParaRPr lang="ru-RU" sz="2200" dirty="0">
                  <a:solidFill>
                    <a:schemeClr val="bg1"/>
                  </a:solidFill>
                </a:endParaRPr>
              </a:p>
              <a:p>
                <a:pPr marL="742950" lvl="2" indent="-342900">
                  <a:spcBef>
                    <a:spcPts val="1200"/>
                  </a:spcBef>
                </a:pPr>
                <a:r>
                  <a:rPr lang="ru-RU" sz="2200" dirty="0">
                    <a:solidFill>
                      <a:schemeClr val="bg1"/>
                    </a:solidFill>
                  </a:rPr>
                  <a:t>Модель обучения с учителем</a:t>
                </a:r>
              </a:p>
              <a:p>
                <a:pPr marL="174625" indent="-163513">
                  <a:spcBef>
                    <a:spcPts val="1200"/>
                  </a:spcBef>
                </a:pPr>
                <a:r>
                  <a:rPr lang="ru-RU" sz="2200" b="1" dirty="0">
                    <a:solidFill>
                      <a:schemeClr val="bg1"/>
                    </a:solidFill>
                  </a:rPr>
                  <a:t>Порождающие (генеративные) модели </a:t>
                </a:r>
                <a:r>
                  <a:rPr lang="ru-RU" sz="2200" dirty="0">
                    <a:solidFill>
                      <a:schemeClr val="bg1"/>
                    </a:solidFill>
                  </a:rPr>
                  <a:t>обучают </a:t>
                </a:r>
                <a:r>
                  <a:rPr lang="ru-RU" sz="2200" i="1" dirty="0">
                    <a:solidFill>
                      <a:schemeClr val="bg1"/>
                    </a:solidFill>
                  </a:rPr>
                  <a:t>совместное </a:t>
                </a:r>
                <a:r>
                  <a:rPr lang="ru-RU" sz="2200" dirty="0">
                    <a:solidFill>
                      <a:schemeClr val="bg1"/>
                    </a:solidFill>
                  </a:rPr>
                  <a:t>распределение  </a:t>
                </a:r>
                <a:r>
                  <a:rPr lang="ru-RU" sz="2200" i="1" dirty="0">
                    <a:solidFill>
                      <a:schemeClr val="bg1"/>
                    </a:solidFill>
                  </a:rPr>
                  <a:t>p</a:t>
                </a:r>
                <a:r>
                  <a:rPr lang="ru-RU" sz="2200" dirty="0">
                    <a:solidFill>
                      <a:schemeClr val="bg1"/>
                    </a:solidFill>
                  </a:rPr>
                  <a:t>(</a:t>
                </a:r>
                <a:r>
                  <a:rPr lang="ru-RU" sz="2200" b="1" i="1" dirty="0">
                    <a:solidFill>
                      <a:schemeClr val="bg1"/>
                    </a:solidFill>
                  </a:rPr>
                  <a:t>x</a:t>
                </a:r>
                <a:r>
                  <a:rPr lang="ru-RU" sz="2200" i="1" dirty="0">
                    <a:solidFill>
                      <a:schemeClr val="bg1"/>
                    </a:solidFill>
                  </a:rPr>
                  <a:t>, y</a:t>
                </a:r>
                <a:r>
                  <a:rPr lang="ru-RU" sz="2200" dirty="0">
                    <a:solidFill>
                      <a:schemeClr val="bg1"/>
                    </a:solidFill>
                  </a:rPr>
                  <a:t>) </a:t>
                </a:r>
                <a:endParaRPr lang="en-US" sz="2200" dirty="0">
                  <a:solidFill>
                    <a:schemeClr val="bg1"/>
                  </a:solidFill>
                </a:endParaRPr>
              </a:p>
              <a:p>
                <a:pPr lvl="1">
                  <a:spcBef>
                    <a:spcPts val="1200"/>
                  </a:spcBef>
                  <a:buFont typeface="Arial" panose="020B0604020202020204" pitchFamily="34" charset="0"/>
                  <a:buChar char="•"/>
                </a:pPr>
                <a:r>
                  <a:rPr lang="ru-RU" sz="2200" dirty="0">
                    <a:solidFill>
                      <a:schemeClr val="bg1"/>
                    </a:solidFill>
                  </a:rPr>
                  <a:t>Таким образом распределение </a:t>
                </a:r>
                <a14:m>
                  <m:oMath xmlns:m="http://schemas.openxmlformats.org/officeDocument/2006/math">
                    <m:r>
                      <a:rPr lang="ru-RU" sz="2200" i="1" dirty="0">
                        <a:solidFill>
                          <a:schemeClr val="bg1"/>
                        </a:solidFill>
                        <a:latin typeface="Cambria Math"/>
                      </a:rPr>
                      <m:t>𝑝</m:t>
                    </m:r>
                    <m:r>
                      <a:rPr lang="ru-RU" sz="2200" i="1" dirty="0">
                        <a:solidFill>
                          <a:schemeClr val="bg1"/>
                        </a:solidFill>
                        <a:latin typeface="Cambria Math"/>
                      </a:rPr>
                      <m:t>(</m:t>
                    </m:r>
                    <m:r>
                      <a:rPr lang="ru-RU" sz="2200" i="1" dirty="0">
                        <a:solidFill>
                          <a:schemeClr val="bg1"/>
                        </a:solidFill>
                        <a:latin typeface="Cambria Math"/>
                      </a:rPr>
                      <m:t>𝑦</m:t>
                    </m:r>
                    <m:r>
                      <a:rPr lang="ru-RU" sz="2200" i="1" dirty="0">
                        <a:solidFill>
                          <a:schemeClr val="bg1"/>
                        </a:solidFill>
                        <a:latin typeface="Cambria Math"/>
                      </a:rPr>
                      <m:t> | </m:t>
                    </m:r>
                    <m:r>
                      <a:rPr lang="ru-RU" sz="2200" b="1" i="1" dirty="0">
                        <a:solidFill>
                          <a:schemeClr val="bg1"/>
                        </a:solidFill>
                        <a:latin typeface="Cambria Math"/>
                      </a:rPr>
                      <m:t>𝒙</m:t>
                    </m:r>
                    <m:r>
                      <a:rPr lang="ru-RU" sz="2200" i="1" dirty="0">
                        <a:solidFill>
                          <a:schemeClr val="bg1"/>
                        </a:solidFill>
                        <a:latin typeface="Cambria Math"/>
                      </a:rPr>
                      <m:t>) </m:t>
                    </m:r>
                  </m:oMath>
                </a14:m>
                <a:r>
                  <a:rPr lang="ru-RU" sz="2200" dirty="0">
                    <a:solidFill>
                      <a:schemeClr val="bg1"/>
                    </a:solidFill>
                  </a:rPr>
                  <a:t>может быть получено как</a:t>
                </a:r>
                <a:br>
                  <a:rPr lang="ru-RU" sz="2200" dirty="0">
                    <a:solidFill>
                      <a:schemeClr val="bg1"/>
                    </a:solidFill>
                  </a:rPr>
                </a:br>
                <a14:m>
                  <m:oMath xmlns:m="http://schemas.openxmlformats.org/officeDocument/2006/math">
                    <m:r>
                      <a:rPr lang="ru-RU" sz="2200" i="1" dirty="0">
                        <a:solidFill>
                          <a:schemeClr val="bg1"/>
                        </a:solidFill>
                        <a:latin typeface="Cambria Math"/>
                      </a:rPr>
                      <m:t>𝑝</m:t>
                    </m:r>
                    <m:r>
                      <a:rPr lang="ru-RU" sz="2200" i="1" dirty="0">
                        <a:solidFill>
                          <a:schemeClr val="bg1"/>
                        </a:solidFill>
                        <a:latin typeface="Cambria Math"/>
                      </a:rPr>
                      <m:t>(</m:t>
                    </m:r>
                    <m:r>
                      <a:rPr lang="ru-RU" sz="2200" i="1" dirty="0">
                        <a:solidFill>
                          <a:schemeClr val="bg1"/>
                        </a:solidFill>
                        <a:latin typeface="Cambria Math"/>
                      </a:rPr>
                      <m:t>𝑦</m:t>
                    </m:r>
                    <m:r>
                      <a:rPr lang="ru-RU" sz="2200" i="1" dirty="0">
                        <a:solidFill>
                          <a:schemeClr val="bg1"/>
                        </a:solidFill>
                        <a:latin typeface="Cambria Math"/>
                      </a:rPr>
                      <m:t> | </m:t>
                    </m:r>
                    <m:r>
                      <a:rPr lang="ru-RU" sz="2200" b="1" i="1" dirty="0">
                        <a:solidFill>
                          <a:schemeClr val="bg1"/>
                        </a:solidFill>
                        <a:latin typeface="Cambria Math"/>
                      </a:rPr>
                      <m:t>𝒙</m:t>
                    </m:r>
                    <m:r>
                      <a:rPr lang="ru-RU" sz="2200" i="1" dirty="0">
                        <a:solidFill>
                          <a:schemeClr val="bg1"/>
                        </a:solidFill>
                        <a:latin typeface="Cambria Math"/>
                      </a:rPr>
                      <m:t>) = </m:t>
                    </m:r>
                    <m:r>
                      <a:rPr lang="ru-RU" sz="2200" i="1" dirty="0">
                        <a:solidFill>
                          <a:schemeClr val="bg1"/>
                        </a:solidFill>
                        <a:latin typeface="Cambria Math"/>
                      </a:rPr>
                      <m:t>𝑝</m:t>
                    </m:r>
                    <m:r>
                      <a:rPr lang="ru-RU" sz="2200" i="1" dirty="0">
                        <a:solidFill>
                          <a:schemeClr val="bg1"/>
                        </a:solidFill>
                        <a:latin typeface="Cambria Math"/>
                      </a:rPr>
                      <m:t>(</m:t>
                    </m:r>
                    <m:r>
                      <a:rPr lang="ru-RU" sz="2200" b="1" i="1" dirty="0">
                        <a:solidFill>
                          <a:schemeClr val="bg1"/>
                        </a:solidFill>
                        <a:latin typeface="Cambria Math"/>
                      </a:rPr>
                      <m:t>𝒙</m:t>
                    </m:r>
                    <m:r>
                      <a:rPr lang="en-US" sz="2200" i="1" dirty="0">
                        <a:solidFill>
                          <a:schemeClr val="bg1"/>
                        </a:solidFill>
                        <a:latin typeface="Cambria Math"/>
                      </a:rPr>
                      <m:t>,</m:t>
                    </m:r>
                    <m:r>
                      <a:rPr lang="ru-RU" sz="2200" i="1" dirty="0">
                        <a:solidFill>
                          <a:schemeClr val="bg1"/>
                        </a:solidFill>
                        <a:latin typeface="Cambria Math"/>
                      </a:rPr>
                      <m:t>𝑦</m:t>
                    </m:r>
                    <m:r>
                      <a:rPr lang="ru-RU" sz="2200" i="1" dirty="0">
                        <a:solidFill>
                          <a:schemeClr val="bg1"/>
                        </a:solidFill>
                        <a:latin typeface="Cambria Math"/>
                      </a:rPr>
                      <m:t>)/ </m:t>
                    </m:r>
                    <m:r>
                      <a:rPr lang="en-US" sz="2200" i="1" dirty="0">
                        <a:solidFill>
                          <a:schemeClr val="bg1"/>
                        </a:solidFill>
                        <a:latin typeface="Cambria Math"/>
                      </a:rPr>
                      <m:t>𝑝</m:t>
                    </m:r>
                    <m:r>
                      <a:rPr lang="en-US" sz="2200" i="1" dirty="0">
                        <a:solidFill>
                          <a:schemeClr val="bg1"/>
                        </a:solidFill>
                        <a:latin typeface="Cambria Math"/>
                      </a:rPr>
                      <m:t>(</m:t>
                    </m:r>
                    <m:r>
                      <a:rPr lang="en-US" sz="2200" b="1" i="1" dirty="0">
                        <a:solidFill>
                          <a:schemeClr val="bg1"/>
                        </a:solidFill>
                        <a:latin typeface="Cambria Math"/>
                      </a:rPr>
                      <m:t>𝒙</m:t>
                    </m:r>
                    <m:r>
                      <a:rPr lang="en-US" sz="2200" i="1" dirty="0">
                        <a:solidFill>
                          <a:schemeClr val="bg1"/>
                        </a:solidFill>
                        <a:latin typeface="Cambria Math"/>
                      </a:rPr>
                      <m:t>)~</m:t>
                    </m:r>
                    <m:r>
                      <a:rPr lang="en-US" sz="2200" i="1" dirty="0">
                        <a:solidFill>
                          <a:schemeClr val="bg1"/>
                        </a:solidFill>
                        <a:latin typeface="Cambria Math"/>
                      </a:rPr>
                      <m:t>𝑝</m:t>
                    </m:r>
                    <m:r>
                      <a:rPr lang="en-US" sz="2200" i="1" dirty="0">
                        <a:solidFill>
                          <a:schemeClr val="bg1"/>
                        </a:solidFill>
                        <a:latin typeface="Cambria Math"/>
                      </a:rPr>
                      <m:t>(</m:t>
                    </m:r>
                    <m:r>
                      <a:rPr lang="en-US" sz="2200" b="1" i="1" dirty="0" err="1">
                        <a:solidFill>
                          <a:schemeClr val="bg1"/>
                        </a:solidFill>
                        <a:latin typeface="Cambria Math"/>
                      </a:rPr>
                      <m:t>𝒙</m:t>
                    </m:r>
                    <m:r>
                      <a:rPr lang="en-US" sz="2200" b="1" i="1" dirty="0" err="1">
                        <a:solidFill>
                          <a:schemeClr val="bg1"/>
                        </a:solidFill>
                        <a:latin typeface="Cambria Math"/>
                      </a:rPr>
                      <m:t>,</m:t>
                    </m:r>
                    <m:r>
                      <a:rPr lang="en-US" sz="2200" i="1" dirty="0" err="1">
                        <a:solidFill>
                          <a:schemeClr val="bg1"/>
                        </a:solidFill>
                        <a:latin typeface="Cambria Math"/>
                      </a:rPr>
                      <m:t>𝑦</m:t>
                    </m:r>
                    <m:r>
                      <a:rPr lang="en-US" sz="2200" i="1" dirty="0">
                        <a:solidFill>
                          <a:schemeClr val="bg1"/>
                        </a:solidFill>
                        <a:latin typeface="Cambria Math"/>
                      </a:rPr>
                      <m:t>)</m:t>
                    </m:r>
                  </m:oMath>
                </a14:m>
                <a:endParaRPr lang="ru-RU" sz="2200" dirty="0">
                  <a:solidFill>
                    <a:schemeClr val="bg1"/>
                  </a:solidFill>
                </a:endParaRPr>
              </a:p>
              <a:p>
                <a:pPr lvl="1">
                  <a:spcBef>
                    <a:spcPts val="1200"/>
                  </a:spcBef>
                  <a:buFont typeface="Arial" panose="020B0604020202020204" pitchFamily="34" charset="0"/>
                  <a:buChar char="•"/>
                </a:pPr>
                <a:r>
                  <a:rPr lang="ru-RU" sz="2200" dirty="0">
                    <a:solidFill>
                      <a:schemeClr val="bg1"/>
                    </a:solidFill>
                  </a:rPr>
                  <a:t>совместное распределение дает больше информации, его можно использовать, например, для порождения новых данных.</a:t>
                </a:r>
                <a:endParaRPr lang="en-US" sz="2200" dirty="0">
                  <a:solidFill>
                    <a:schemeClr val="bg1"/>
                  </a:solidFill>
                </a:endParaRPr>
              </a:p>
              <a:p>
                <a:pPr lvl="1">
                  <a:spcBef>
                    <a:spcPts val="1200"/>
                  </a:spcBef>
                  <a:buFont typeface="Arial" panose="020B0604020202020204" pitchFamily="34" charset="0"/>
                  <a:buChar char="•"/>
                </a:pPr>
                <a:r>
                  <a:rPr lang="ru-RU" sz="2200" dirty="0">
                    <a:solidFill>
                      <a:schemeClr val="bg1"/>
                    </a:solidFill>
                  </a:rPr>
                  <a:t>могут быть задачи как с учителем, так и без учителя, </a:t>
                </a:r>
              </a:p>
              <a:p>
                <a:pPr marL="990600" lvl="2">
                  <a:spcBef>
                    <a:spcPts val="1200"/>
                  </a:spcBef>
                  <a:tabLst>
                    <a:tab pos="901700" algn="l"/>
                  </a:tabLst>
                </a:pPr>
                <a:r>
                  <a:rPr lang="ru-RU" sz="2200" dirty="0">
                    <a:solidFill>
                      <a:schemeClr val="bg1"/>
                    </a:solidFill>
                  </a:rPr>
                  <a:t>когда меток нет, но есть сами данные и  нужно смоделировать их распределение </a:t>
                </a:r>
                <a:r>
                  <a:rPr lang="ru-RU" sz="2200" i="1" dirty="0">
                    <a:solidFill>
                      <a:schemeClr val="bg1"/>
                    </a:solidFill>
                  </a:rPr>
                  <a:t>p</a:t>
                </a:r>
                <a:r>
                  <a:rPr lang="ru-RU" sz="2200" dirty="0">
                    <a:solidFill>
                      <a:schemeClr val="bg1"/>
                    </a:solidFill>
                  </a:rPr>
                  <a:t>(</a:t>
                </a:r>
                <a:r>
                  <a:rPr lang="ru-RU" sz="2200" b="1" i="1" dirty="0">
                    <a:solidFill>
                      <a:schemeClr val="bg1"/>
                    </a:solidFill>
                  </a:rPr>
                  <a:t>x</a:t>
                </a:r>
                <a:r>
                  <a:rPr lang="ru-RU" sz="2200" dirty="0">
                    <a:solidFill>
                      <a:schemeClr val="bg1"/>
                    </a:solidFill>
                  </a:rPr>
                  <a:t>)</a:t>
                </a:r>
              </a:p>
              <a:p>
                <a:pPr marL="1447800" lvl="3">
                  <a:spcBef>
                    <a:spcPts val="1200"/>
                  </a:spcBef>
                  <a:tabLst>
                    <a:tab pos="901700" algn="l"/>
                  </a:tabLst>
                </a:pPr>
                <a:r>
                  <a:rPr lang="ru-RU" sz="2000" dirty="0">
                    <a:solidFill>
                      <a:schemeClr val="bg1"/>
                    </a:solidFill>
                  </a:rPr>
                  <a:t>То есть каждому семплу смоделированных данных соответствует какой то результат с вероятностью </a:t>
                </a:r>
                <a14:m>
                  <m:oMath xmlns:m="http://schemas.openxmlformats.org/officeDocument/2006/math">
                    <m:r>
                      <a:rPr lang="ru-RU" sz="2000" i="1" dirty="0">
                        <a:solidFill>
                          <a:schemeClr val="bg1"/>
                        </a:solidFill>
                        <a:latin typeface="Cambria Math"/>
                      </a:rPr>
                      <m:t>𝑝</m:t>
                    </m:r>
                    <m:r>
                      <a:rPr lang="ru-RU" sz="2000" i="1" dirty="0">
                        <a:solidFill>
                          <a:schemeClr val="bg1"/>
                        </a:solidFill>
                        <a:latin typeface="Cambria Math"/>
                      </a:rPr>
                      <m:t>(</m:t>
                    </m:r>
                    <m:r>
                      <a:rPr lang="ru-RU" sz="2000" i="1" dirty="0">
                        <a:solidFill>
                          <a:schemeClr val="bg1"/>
                        </a:solidFill>
                        <a:latin typeface="Cambria Math"/>
                      </a:rPr>
                      <m:t>𝑦</m:t>
                    </m:r>
                    <m:r>
                      <a:rPr lang="ru-RU" sz="2000" i="1" dirty="0">
                        <a:solidFill>
                          <a:schemeClr val="bg1"/>
                        </a:solidFill>
                        <a:latin typeface="Cambria Math"/>
                      </a:rPr>
                      <m:t> | </m:t>
                    </m:r>
                    <m:r>
                      <a:rPr lang="ru-RU" sz="2000" b="1" i="1" dirty="0">
                        <a:solidFill>
                          <a:schemeClr val="bg1"/>
                        </a:solidFill>
                        <a:latin typeface="Cambria Math"/>
                      </a:rPr>
                      <m:t>𝒙</m:t>
                    </m:r>
                    <m:r>
                      <a:rPr lang="ru-RU" sz="2000" i="1" dirty="0">
                        <a:solidFill>
                          <a:schemeClr val="bg1"/>
                        </a:solidFill>
                        <a:latin typeface="Cambria Math"/>
                      </a:rPr>
                      <m:t>)</m:t>
                    </m:r>
                  </m:oMath>
                </a14:m>
                <a:endParaRPr lang="ru-RU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Текс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04371" y="1332139"/>
                <a:ext cx="11426371" cy="5315404"/>
              </a:xfrm>
              <a:blipFill>
                <a:blip r:embed="rId2"/>
                <a:stretch>
                  <a:fillRect l="-534" t="-1378" r="-53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516522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Использование порождающих сети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76915" y="1595972"/>
            <a:ext cx="11005186" cy="4710823"/>
          </a:xfrm>
        </p:spPr>
        <p:txBody>
          <a:bodyPr/>
          <a:lstStyle/>
          <a:p>
            <a:r>
              <a:rPr lang="ru-RU" sz="2200" b="1" dirty="0">
                <a:solidFill>
                  <a:schemeClr val="bg1"/>
                </a:solidFill>
              </a:rPr>
              <a:t>Генерация новых изображений.</a:t>
            </a:r>
          </a:p>
          <a:p>
            <a:r>
              <a:rPr lang="ru-RU" sz="2200" b="1" dirty="0">
                <a:solidFill>
                  <a:schemeClr val="bg1"/>
                </a:solidFill>
              </a:rPr>
              <a:t>Исследование и интерпретирование нейронных сетей </a:t>
            </a:r>
          </a:p>
          <a:p>
            <a:pPr lvl="1"/>
            <a:r>
              <a:rPr lang="ru-RU" sz="2200" dirty="0">
                <a:solidFill>
                  <a:schemeClr val="bg1"/>
                </a:solidFill>
              </a:rPr>
              <a:t>позволяют проверить, насколько хорошо понято распределение данных; </a:t>
            </a:r>
          </a:p>
          <a:p>
            <a:r>
              <a:rPr lang="en-US" sz="2200" b="1" dirty="0">
                <a:solidFill>
                  <a:schemeClr val="bg1"/>
                </a:solidFill>
              </a:rPr>
              <a:t>semi-supervised learning </a:t>
            </a:r>
            <a:r>
              <a:rPr lang="ru-RU" sz="2200" b="1" dirty="0">
                <a:solidFill>
                  <a:schemeClr val="bg1"/>
                </a:solidFill>
              </a:rPr>
              <a:t> - сети могут обучаться с недостатком данных и без разметки;</a:t>
            </a:r>
          </a:p>
          <a:p>
            <a:pPr lvl="1"/>
            <a:r>
              <a:rPr lang="ru-RU" sz="2200" dirty="0">
                <a:solidFill>
                  <a:schemeClr val="bg1"/>
                </a:solidFill>
              </a:rPr>
              <a:t>Оценка начального распределяя p(x) </a:t>
            </a:r>
          </a:p>
          <a:p>
            <a:r>
              <a:rPr lang="ru-RU" sz="2200" b="1" dirty="0">
                <a:solidFill>
                  <a:schemeClr val="bg1"/>
                </a:solidFill>
              </a:rPr>
              <a:t>Обучение </a:t>
            </a:r>
            <a:r>
              <a:rPr lang="ru-RU" sz="2200" b="1" dirty="0" err="1">
                <a:solidFill>
                  <a:schemeClr val="bg1"/>
                </a:solidFill>
              </a:rPr>
              <a:t>мультимодальным</a:t>
            </a:r>
            <a:r>
              <a:rPr lang="ru-RU" sz="2200" b="1" dirty="0">
                <a:solidFill>
                  <a:schemeClr val="bg1"/>
                </a:solidFill>
              </a:rPr>
              <a:t> выходам, </a:t>
            </a:r>
            <a:r>
              <a:rPr lang="ru-RU" sz="2200" dirty="0">
                <a:solidFill>
                  <a:schemeClr val="bg1"/>
                </a:solidFill>
              </a:rPr>
              <a:t>когда есть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ru-RU" sz="2200" dirty="0">
                <a:solidFill>
                  <a:schemeClr val="bg1"/>
                </a:solidFill>
              </a:rPr>
              <a:t>несколько правильных ответов;</a:t>
            </a:r>
          </a:p>
          <a:p>
            <a:pPr lvl="1"/>
            <a:r>
              <a:rPr lang="ru-RU" sz="2200" dirty="0">
                <a:solidFill>
                  <a:schemeClr val="bg1"/>
                </a:solidFill>
              </a:rPr>
              <a:t>например, задача предсказания следующего кадра в видеоролике, когда несколько действий имеют одинаковую вероятность. </a:t>
            </a:r>
          </a:p>
          <a:p>
            <a:r>
              <a:rPr lang="ru-RU" sz="2200" b="1" dirty="0">
                <a:solidFill>
                  <a:schemeClr val="bg1"/>
                </a:solidFill>
              </a:rPr>
              <a:t>могут служить моделями окружающего мира в обучении с</a:t>
            </a:r>
            <a:r>
              <a:rPr lang="en-US" sz="2200" b="1" dirty="0">
                <a:solidFill>
                  <a:schemeClr val="bg1"/>
                </a:solidFill>
              </a:rPr>
              <a:t> </a:t>
            </a:r>
            <a:r>
              <a:rPr lang="ru-RU" sz="2200" b="1" dirty="0">
                <a:solidFill>
                  <a:schemeClr val="bg1"/>
                </a:solidFill>
              </a:rPr>
              <a:t>подкреплением.</a:t>
            </a:r>
          </a:p>
          <a:p>
            <a:r>
              <a:rPr lang="ru-RU" sz="2200" b="1" dirty="0">
                <a:solidFill>
                  <a:schemeClr val="bg1"/>
                </a:solidFill>
              </a:rPr>
              <a:t>Могут использоваться для генерации данных как таковых.</a:t>
            </a:r>
            <a:endParaRPr lang="en-US" sz="2200" b="1" dirty="0">
              <a:solidFill>
                <a:schemeClr val="bg1"/>
              </a:solidFill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913731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1" y="211601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Порождающие сети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18227" y="1253331"/>
            <a:ext cx="11507907" cy="4351338"/>
          </a:xfrm>
        </p:spPr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Среди порождающих подходов следует выделить два:</a:t>
            </a:r>
          </a:p>
          <a:p>
            <a:pPr lvl="1"/>
            <a:r>
              <a:rPr lang="ru-RU" dirty="0">
                <a:solidFill>
                  <a:schemeClr val="bg1"/>
                </a:solidFill>
              </a:rPr>
              <a:t>Вариационные </a:t>
            </a:r>
            <a:r>
              <a:rPr lang="ru-RU" dirty="0" err="1">
                <a:solidFill>
                  <a:schemeClr val="bg1"/>
                </a:solidFill>
              </a:rPr>
              <a:t>автоэнкодеры</a:t>
            </a:r>
            <a:r>
              <a:rPr lang="ru-RU" dirty="0">
                <a:solidFill>
                  <a:schemeClr val="bg1"/>
                </a:solidFill>
              </a:rPr>
              <a:t> (</a:t>
            </a:r>
            <a:r>
              <a:rPr lang="ru-RU" i="1" dirty="0" err="1">
                <a:solidFill>
                  <a:schemeClr val="bg1"/>
                </a:solidFill>
              </a:rPr>
              <a:t>Variational</a:t>
            </a:r>
            <a:r>
              <a:rPr lang="ru-RU" i="1" dirty="0">
                <a:solidFill>
                  <a:schemeClr val="bg1"/>
                </a:solidFill>
              </a:rPr>
              <a:t> </a:t>
            </a:r>
            <a:r>
              <a:rPr lang="ru-RU" i="1" dirty="0" err="1">
                <a:solidFill>
                  <a:schemeClr val="bg1"/>
                </a:solidFill>
              </a:rPr>
              <a:t>Autoencoders</a:t>
            </a:r>
            <a:r>
              <a:rPr lang="en-US" i="1" dirty="0">
                <a:solidFill>
                  <a:schemeClr val="bg1"/>
                </a:solidFill>
              </a:rPr>
              <a:t>,</a:t>
            </a:r>
            <a:r>
              <a:rPr lang="ru-RU" i="1" dirty="0">
                <a:solidFill>
                  <a:schemeClr val="bg1"/>
                </a:solidFill>
              </a:rPr>
              <a:t> </a:t>
            </a:r>
            <a:r>
              <a:rPr lang="en-US" i="1" dirty="0">
                <a:solidFill>
                  <a:schemeClr val="bg1"/>
                </a:solidFill>
              </a:rPr>
              <a:t>VAE)</a:t>
            </a:r>
          </a:p>
          <a:p>
            <a:pPr lvl="1"/>
            <a:r>
              <a:rPr lang="ru-RU" i="1" dirty="0" err="1">
                <a:solidFill>
                  <a:schemeClr val="bg1"/>
                </a:solidFill>
              </a:rPr>
              <a:t>Генеративно</a:t>
            </a:r>
            <a:r>
              <a:rPr lang="ru-RU" i="1" dirty="0">
                <a:solidFill>
                  <a:schemeClr val="bg1"/>
                </a:solidFill>
              </a:rPr>
              <a:t>-состязательные сети </a:t>
            </a:r>
            <a:r>
              <a:rPr lang="en-US" i="1" dirty="0">
                <a:solidFill>
                  <a:schemeClr val="bg1"/>
                </a:solidFill>
              </a:rPr>
              <a:t>(Generative-Adversarial Network, GAN)</a:t>
            </a:r>
          </a:p>
          <a:p>
            <a:pPr lvl="2"/>
            <a:r>
              <a:rPr lang="ru-RU" i="1" dirty="0">
                <a:solidFill>
                  <a:schemeClr val="bg1"/>
                </a:solidFill>
              </a:rPr>
              <a:t>Подходы могут комбинироваться</a:t>
            </a:r>
          </a:p>
          <a:p>
            <a:pPr lvl="2"/>
            <a:r>
              <a:rPr lang="ru-RU" i="1" dirty="0">
                <a:solidFill>
                  <a:schemeClr val="bg1"/>
                </a:solidFill>
              </a:rPr>
              <a:t>Сегодня есть также ряд альтернативных подходов, например, деформационный или основанных на </a:t>
            </a:r>
            <a:r>
              <a:rPr lang="en-US" i="1" dirty="0">
                <a:solidFill>
                  <a:schemeClr val="bg1"/>
                </a:solidFill>
              </a:rPr>
              <a:t>zero-short learning</a:t>
            </a:r>
            <a:endParaRPr lang="ru-RU" dirty="0">
              <a:solidFill>
                <a:schemeClr val="bg1"/>
              </a:solidFill>
            </a:endParaRPr>
          </a:p>
        </p:txBody>
      </p:sp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721E2EE5-1760-3D3D-FB24-E8EEF29C6E72}"/>
              </a:ext>
            </a:extLst>
          </p:cNvPr>
          <p:cNvGrpSpPr/>
          <p:nvPr/>
        </p:nvGrpSpPr>
        <p:grpSpPr>
          <a:xfrm>
            <a:off x="798418" y="3614675"/>
            <a:ext cx="10515600" cy="3031724"/>
            <a:chOff x="390560" y="3429000"/>
            <a:chExt cx="10963241" cy="3160116"/>
          </a:xfrm>
        </p:grpSpPr>
        <p:sp>
          <p:nvSpPr>
            <p:cNvPr id="5" name="Прямоугольник 4">
              <a:extLst>
                <a:ext uri="{FF2B5EF4-FFF2-40B4-BE49-F238E27FC236}">
                  <a16:creationId xmlns:a16="http://schemas.microsoft.com/office/drawing/2014/main" id="{384C2DBE-3102-1621-532C-CA25451637E0}"/>
                </a:ext>
              </a:extLst>
            </p:cNvPr>
            <p:cNvSpPr/>
            <p:nvPr/>
          </p:nvSpPr>
          <p:spPr>
            <a:xfrm>
              <a:off x="390561" y="3429000"/>
              <a:ext cx="10963240" cy="316011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4" name="Рисунок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0560" y="4138103"/>
              <a:ext cx="5705440" cy="24510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</p:pic>
        <p:pic>
          <p:nvPicPr>
            <p:cNvPr id="6" name="Рисунок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0" y="3429000"/>
              <a:ext cx="5182263" cy="316011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</p:pic>
      </p:grpSp>
      <p:sp>
        <p:nvSpPr>
          <p:cNvPr id="7" name="Прямоугольник 6"/>
          <p:cNvSpPr/>
          <p:nvPr/>
        </p:nvSpPr>
        <p:spPr>
          <a:xfrm>
            <a:off x="798418" y="1604734"/>
            <a:ext cx="9901096" cy="878347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623684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45029" y="274638"/>
            <a:ext cx="10290628" cy="922114"/>
          </a:xfrm>
        </p:spPr>
        <p:txBody>
          <a:bodyPr>
            <a:no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Вариационный </a:t>
            </a:r>
            <a:r>
              <a:rPr lang="ru-RU" sz="4800" b="1" dirty="0" err="1">
                <a:solidFill>
                  <a:schemeClr val="bg1"/>
                </a:solidFill>
              </a:rPr>
              <a:t>автоэенкодер</a:t>
            </a:r>
            <a:r>
              <a:rPr lang="ru-RU" sz="4800" b="1" dirty="0">
                <a:solidFill>
                  <a:schemeClr val="bg1"/>
                </a:solidFill>
              </a:rPr>
              <a:t> </a:t>
            </a:r>
            <a:r>
              <a:rPr lang="en-US" sz="4800" b="1" dirty="0">
                <a:solidFill>
                  <a:schemeClr val="bg1"/>
                </a:solidFill>
              </a:rPr>
              <a:t>VAE</a:t>
            </a:r>
            <a:endParaRPr lang="ru-RU" sz="4800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97629" y="1268760"/>
            <a:ext cx="11717000" cy="5400600"/>
          </a:xfrm>
        </p:spPr>
        <p:txBody>
          <a:bodyPr>
            <a:normAutofit/>
          </a:bodyPr>
          <a:lstStyle/>
          <a:p>
            <a:r>
              <a:rPr lang="ru-RU" sz="2200" b="1" i="1" dirty="0">
                <a:solidFill>
                  <a:schemeClr val="bg1"/>
                </a:solidFill>
              </a:rPr>
              <a:t>Вариационные </a:t>
            </a:r>
            <a:r>
              <a:rPr lang="ru-RU" sz="2200" b="1" i="1" dirty="0" err="1">
                <a:solidFill>
                  <a:schemeClr val="bg1"/>
                </a:solidFill>
              </a:rPr>
              <a:t>автоэнкодеры</a:t>
            </a:r>
            <a:r>
              <a:rPr lang="ru-RU" sz="2200" dirty="0">
                <a:solidFill>
                  <a:schemeClr val="bg1"/>
                </a:solidFill>
              </a:rPr>
              <a:t> (</a:t>
            </a:r>
            <a:r>
              <a:rPr lang="ru-RU" sz="2200" i="1" dirty="0" err="1">
                <a:solidFill>
                  <a:schemeClr val="bg1"/>
                </a:solidFill>
              </a:rPr>
              <a:t>Variational</a:t>
            </a:r>
            <a:r>
              <a:rPr lang="ru-RU" sz="2200" i="1" dirty="0">
                <a:solidFill>
                  <a:schemeClr val="bg1"/>
                </a:solidFill>
              </a:rPr>
              <a:t> </a:t>
            </a:r>
            <a:r>
              <a:rPr lang="ru-RU" sz="2200" i="1" dirty="0" err="1">
                <a:solidFill>
                  <a:schemeClr val="bg1"/>
                </a:solidFill>
              </a:rPr>
              <a:t>Autoencoders</a:t>
            </a:r>
            <a:r>
              <a:rPr lang="ru-RU" sz="2200" dirty="0">
                <a:solidFill>
                  <a:schemeClr val="bg1"/>
                </a:solidFill>
              </a:rPr>
              <a:t>) — это </a:t>
            </a:r>
            <a:r>
              <a:rPr lang="ru-RU" sz="2200" dirty="0" err="1">
                <a:solidFill>
                  <a:schemeClr val="bg1"/>
                </a:solidFill>
              </a:rPr>
              <a:t>автоэнкодеры</a:t>
            </a:r>
            <a:r>
              <a:rPr lang="ru-RU" sz="2200" dirty="0">
                <a:solidFill>
                  <a:schemeClr val="bg1"/>
                </a:solidFill>
              </a:rPr>
              <a:t>, которые учатся отображать объекты в непрерывное скрытое пространство и,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ru-RU" sz="2200" dirty="0">
                <a:solidFill>
                  <a:schemeClr val="bg1"/>
                </a:solidFill>
              </a:rPr>
              <a:t>затем, воссоздавать их из него.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200" dirty="0">
                <a:solidFill>
                  <a:schemeClr val="bg1"/>
                </a:solidFill>
              </a:rPr>
              <a:t>Суть </a:t>
            </a:r>
            <a:r>
              <a:rPr lang="en-US" sz="2200" dirty="0">
                <a:solidFill>
                  <a:schemeClr val="bg1"/>
                </a:solidFill>
              </a:rPr>
              <a:t>VAE</a:t>
            </a:r>
            <a:r>
              <a:rPr lang="ru-RU" sz="2200" dirty="0">
                <a:solidFill>
                  <a:schemeClr val="bg1"/>
                </a:solidFill>
              </a:rPr>
              <a:t> в кодировании информации в виде нормального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ru-RU" sz="2200" dirty="0">
                <a:solidFill>
                  <a:schemeClr val="bg1"/>
                </a:solidFill>
              </a:rPr>
              <a:t>распределения с параметрами</a:t>
            </a:r>
            <a:endParaRPr lang="en-US" sz="2200" dirty="0">
              <a:solidFill>
                <a:schemeClr val="bg1"/>
              </a:solidFill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2200" dirty="0">
                <a:solidFill>
                  <a:schemeClr val="bg1"/>
                </a:solidFill>
              </a:rPr>
              <a:t>мат. ожидания и дисперсии, отображающими распределение каждого входного класса.</a:t>
            </a:r>
          </a:p>
          <a:p>
            <a:pPr lvl="2"/>
            <a:r>
              <a:rPr lang="ru-RU" sz="2200" dirty="0">
                <a:solidFill>
                  <a:schemeClr val="bg1"/>
                </a:solidFill>
              </a:rPr>
              <a:t>Но не классы как таковые.</a:t>
            </a:r>
          </a:p>
          <a:p>
            <a:pPr lvl="2"/>
            <a:r>
              <a:rPr lang="ru-RU" sz="2200" dirty="0">
                <a:solidFill>
                  <a:schemeClr val="bg1"/>
                </a:solidFill>
              </a:rPr>
              <a:t>Такое распределение называется скрытым пространством</a:t>
            </a:r>
          </a:p>
          <a:p>
            <a:pPr lvl="3"/>
            <a:r>
              <a:rPr lang="ru-RU" sz="2200" dirty="0">
                <a:solidFill>
                  <a:schemeClr val="bg1"/>
                </a:solidFill>
              </a:rPr>
              <a:t>Скрытое пространство имеет меньшую размерность, чем основное</a:t>
            </a:r>
          </a:p>
          <a:p>
            <a:pPr lvl="2"/>
            <a:r>
              <a:rPr lang="ru-RU" sz="2200" dirty="0">
                <a:solidFill>
                  <a:schemeClr val="bg1"/>
                </a:solidFill>
              </a:rPr>
              <a:t>Суть вариационного декодера в формировании из скрытого пространства выходного изображения при помощи обученных весов.</a:t>
            </a:r>
          </a:p>
          <a:p>
            <a:endParaRPr lang="ru-RU" sz="2000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8059" y="4615777"/>
            <a:ext cx="4347716" cy="186774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5" name="Прямоугольник 4"/>
          <p:cNvSpPr/>
          <p:nvPr/>
        </p:nvSpPr>
        <p:spPr>
          <a:xfrm>
            <a:off x="97628" y="1303365"/>
            <a:ext cx="11627201" cy="1677830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236167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8450" y="230232"/>
            <a:ext cx="11771086" cy="490066"/>
          </a:xfrm>
        </p:spPr>
        <p:txBody>
          <a:bodyPr>
            <a:noAutofit/>
          </a:bodyPr>
          <a:lstStyle/>
          <a:p>
            <a:r>
              <a:rPr lang="ru-RU" sz="4800" b="1" dirty="0">
                <a:solidFill>
                  <a:schemeClr val="bg1"/>
                </a:solidFill>
              </a:rPr>
              <a:t>Порождающие состязательные сети </a:t>
            </a:r>
            <a:r>
              <a:rPr lang="en-US" sz="4800" b="1" dirty="0">
                <a:solidFill>
                  <a:schemeClr val="bg1"/>
                </a:solidFill>
              </a:rPr>
              <a:t>(GAN)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AutoShape 2" descr="https://smerity.com/media/images/articles/2016/gnmt_arch_deep_residuals.svg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AutoShape 4" descr="https://smerity.com/media/images/articles/2016/gnmt_arch_deep_residuals.svg"/>
          <p:cNvSpPr>
            <a:spLocks noChangeAspect="1" noChangeArrowheads="1"/>
          </p:cNvSpPr>
          <p:nvPr/>
        </p:nvSpPr>
        <p:spPr bwMode="auto">
          <a:xfrm>
            <a:off x="18319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" name="Объект 6"/>
          <p:cNvSpPr>
            <a:spLocks noGrp="1"/>
          </p:cNvSpPr>
          <p:nvPr>
            <p:ph idx="1"/>
          </p:nvPr>
        </p:nvSpPr>
        <p:spPr>
          <a:xfrm>
            <a:off x="326457" y="1033265"/>
            <a:ext cx="11661664" cy="3456384"/>
          </a:xfrm>
          <a:noFill/>
        </p:spPr>
        <p:txBody>
          <a:bodyPr>
            <a:normAutofit/>
          </a:bodyPr>
          <a:lstStyle/>
          <a:p>
            <a:r>
              <a:rPr lang="ru-RU" sz="2400" b="1" dirty="0">
                <a:solidFill>
                  <a:schemeClr val="bg1"/>
                </a:solidFill>
              </a:rPr>
              <a:t>Модель обучающаяся порождать по средствам итеративных сравнения своих результатов в тренировочными примерами.</a:t>
            </a:r>
            <a:endParaRPr lang="en-US" sz="2400" b="1" dirty="0">
              <a:solidFill>
                <a:schemeClr val="bg1"/>
              </a:solidFill>
            </a:endParaRPr>
          </a:p>
          <a:p>
            <a:r>
              <a:rPr lang="ru-RU" sz="2400" b="1" i="1" dirty="0">
                <a:solidFill>
                  <a:schemeClr val="bg1"/>
                </a:solidFill>
              </a:rPr>
              <a:t>генератор </a:t>
            </a:r>
            <a:r>
              <a:rPr lang="ru-RU" sz="2400" b="1" dirty="0">
                <a:solidFill>
                  <a:schemeClr val="bg1"/>
                </a:solidFill>
              </a:rPr>
              <a:t>(</a:t>
            </a:r>
            <a:r>
              <a:rPr lang="ru-RU" sz="2400" b="1" dirty="0" err="1">
                <a:solidFill>
                  <a:schemeClr val="bg1"/>
                </a:solidFill>
              </a:rPr>
              <a:t>generator</a:t>
            </a:r>
            <a:r>
              <a:rPr lang="en-US" sz="2400" b="1" dirty="0">
                <a:solidFill>
                  <a:schemeClr val="bg1"/>
                </a:solidFill>
              </a:rPr>
              <a:t> </a:t>
            </a:r>
            <a:r>
              <a:rPr lang="ru-RU" sz="2400" b="1" i="1" dirty="0">
                <a:solidFill>
                  <a:schemeClr val="bg1"/>
                </a:solidFill>
              </a:rPr>
              <a:t>G</a:t>
            </a:r>
            <a:r>
              <a:rPr lang="ru-RU" sz="2400" b="1" dirty="0">
                <a:solidFill>
                  <a:schemeClr val="bg1"/>
                </a:solidFill>
              </a:rPr>
              <a:t>)</a:t>
            </a:r>
            <a:r>
              <a:rPr lang="en-US" sz="2400" b="1" dirty="0">
                <a:solidFill>
                  <a:schemeClr val="bg1"/>
                </a:solidFill>
              </a:rPr>
              <a:t> </a:t>
            </a:r>
            <a:r>
              <a:rPr lang="en-US" sz="2400" dirty="0">
                <a:solidFill>
                  <a:schemeClr val="bg1"/>
                </a:solidFill>
              </a:rPr>
              <a:t>- </a:t>
            </a:r>
            <a:r>
              <a:rPr lang="ru-RU" sz="2400" dirty="0">
                <a:solidFill>
                  <a:schemeClr val="bg1"/>
                </a:solidFill>
              </a:rPr>
              <a:t>порождает объекты в пространстве данных, </a:t>
            </a:r>
            <a:endParaRPr lang="en-US" sz="2400" dirty="0">
              <a:solidFill>
                <a:schemeClr val="bg1"/>
              </a:solidFill>
            </a:endParaRPr>
          </a:p>
          <a:p>
            <a:r>
              <a:rPr lang="ru-RU" sz="2400" b="1" i="1" dirty="0">
                <a:solidFill>
                  <a:schemeClr val="bg1"/>
                </a:solidFill>
              </a:rPr>
              <a:t>дискриминатор </a:t>
            </a:r>
            <a:r>
              <a:rPr lang="ru-RU" sz="2400" b="1" dirty="0">
                <a:solidFill>
                  <a:schemeClr val="bg1"/>
                </a:solidFill>
              </a:rPr>
              <a:t>(</a:t>
            </a:r>
            <a:r>
              <a:rPr lang="ru-RU" sz="2400" b="1" dirty="0" err="1">
                <a:solidFill>
                  <a:schemeClr val="bg1"/>
                </a:solidFill>
              </a:rPr>
              <a:t>discriminator</a:t>
            </a:r>
            <a:r>
              <a:rPr lang="ru-RU" sz="2400" b="1" dirty="0">
                <a:solidFill>
                  <a:schemeClr val="bg1"/>
                </a:solidFill>
              </a:rPr>
              <a:t>;</a:t>
            </a:r>
            <a:r>
              <a:rPr lang="en-US" sz="2400" b="1" dirty="0">
                <a:solidFill>
                  <a:schemeClr val="bg1"/>
                </a:solidFill>
              </a:rPr>
              <a:t> </a:t>
            </a:r>
            <a:r>
              <a:rPr lang="ru-RU" sz="2400" b="1" i="1" dirty="0">
                <a:solidFill>
                  <a:schemeClr val="bg1"/>
                </a:solidFill>
              </a:rPr>
              <a:t>D</a:t>
            </a:r>
            <a:r>
              <a:rPr lang="ru-RU" sz="2400" b="1" dirty="0">
                <a:solidFill>
                  <a:schemeClr val="bg1"/>
                </a:solidFill>
              </a:rPr>
              <a:t>), </a:t>
            </a:r>
            <a:r>
              <a:rPr lang="ru-RU" sz="2400" dirty="0">
                <a:solidFill>
                  <a:schemeClr val="bg1"/>
                </a:solidFill>
              </a:rPr>
              <a:t>учится отличать порожденные генератором объекты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ru-RU" sz="2400" dirty="0">
                <a:solidFill>
                  <a:schemeClr val="bg1"/>
                </a:solidFill>
              </a:rPr>
              <a:t>от настоящих примеров из обучающей выборки. 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5080" y="3777925"/>
            <a:ext cx="4835420" cy="25695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9" name="Прямоугольник 8"/>
          <p:cNvSpPr/>
          <p:nvPr/>
        </p:nvSpPr>
        <p:spPr>
          <a:xfrm>
            <a:off x="564800" y="1833204"/>
            <a:ext cx="10869474" cy="1224195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134805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8450" y="230232"/>
            <a:ext cx="11771086" cy="490066"/>
          </a:xfrm>
        </p:spPr>
        <p:txBody>
          <a:bodyPr>
            <a:noAutofit/>
          </a:bodyPr>
          <a:lstStyle/>
          <a:p>
            <a:r>
              <a:rPr lang="ru-RU" sz="4800" b="1" dirty="0">
                <a:solidFill>
                  <a:schemeClr val="bg1"/>
                </a:solidFill>
              </a:rPr>
              <a:t>Порождающие состязательные сети </a:t>
            </a:r>
            <a:r>
              <a:rPr lang="en-US" sz="4800" b="1" dirty="0">
                <a:solidFill>
                  <a:schemeClr val="bg1"/>
                </a:solidFill>
              </a:rPr>
              <a:t>(GAN)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AutoShape 2" descr="https://smerity.com/media/images/articles/2016/gnmt_arch_deep_residuals.svg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AutoShape 4" descr="https://smerity.com/media/images/articles/2016/gnmt_arch_deep_residuals.svg"/>
          <p:cNvSpPr>
            <a:spLocks noChangeAspect="1" noChangeArrowheads="1"/>
          </p:cNvSpPr>
          <p:nvPr/>
        </p:nvSpPr>
        <p:spPr bwMode="auto">
          <a:xfrm>
            <a:off x="18319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" name="Объект 6"/>
          <p:cNvSpPr>
            <a:spLocks noGrp="1"/>
          </p:cNvSpPr>
          <p:nvPr>
            <p:ph idx="1"/>
          </p:nvPr>
        </p:nvSpPr>
        <p:spPr>
          <a:xfrm>
            <a:off x="138450" y="836712"/>
            <a:ext cx="11661664" cy="3456384"/>
          </a:xfrm>
          <a:noFill/>
        </p:spPr>
        <p:txBody>
          <a:bodyPr>
            <a:normAutofit/>
          </a:bodyPr>
          <a:lstStyle/>
          <a:p>
            <a:r>
              <a:rPr lang="ru-RU" sz="2400" b="1" dirty="0">
                <a:solidFill>
                  <a:schemeClr val="bg1"/>
                </a:solidFill>
              </a:rPr>
              <a:t>цель дискриминатора </a:t>
            </a:r>
            <a:r>
              <a:rPr lang="ru-RU" sz="2400" dirty="0">
                <a:solidFill>
                  <a:schemeClr val="bg1"/>
                </a:solidFill>
              </a:rPr>
              <a:t>—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ru-RU" sz="2400" dirty="0">
                <a:solidFill>
                  <a:schemeClr val="bg1"/>
                </a:solidFill>
              </a:rPr>
              <a:t>по заданному примеру, выглядящему как элемент пространства данных, решить, был ли он «настоящим» или был порожден генератором;</a:t>
            </a:r>
          </a:p>
          <a:p>
            <a:r>
              <a:rPr lang="ru-RU" sz="2400" b="1" dirty="0">
                <a:solidFill>
                  <a:schemeClr val="bg1"/>
                </a:solidFill>
              </a:rPr>
              <a:t>цель генератора </a:t>
            </a:r>
            <a:r>
              <a:rPr lang="ru-RU" sz="2400" dirty="0">
                <a:solidFill>
                  <a:schemeClr val="bg1"/>
                </a:solidFill>
              </a:rPr>
              <a:t>— «обмануть» дискриминатор, сделать так, что дискриминатор не сможет различить распределение данных и распределение,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ru-RU" sz="2400" dirty="0">
                <a:solidFill>
                  <a:schemeClr val="bg1"/>
                </a:solidFill>
              </a:rPr>
              <a:t>которое порождает генератор</a:t>
            </a:r>
            <a:endParaRPr lang="en-US" sz="2400" dirty="0">
              <a:solidFill>
                <a:schemeClr val="bg1"/>
              </a:solidFill>
            </a:endParaRPr>
          </a:p>
          <a:p>
            <a:r>
              <a:rPr lang="ru-RU" sz="2400" dirty="0">
                <a:solidFill>
                  <a:schemeClr val="bg1"/>
                </a:solidFill>
              </a:rPr>
              <a:t>Таким образом обучение </a:t>
            </a:r>
            <a:r>
              <a:rPr lang="en-US" sz="2400" dirty="0">
                <a:solidFill>
                  <a:schemeClr val="bg1"/>
                </a:solidFill>
              </a:rPr>
              <a:t>GAN </a:t>
            </a:r>
            <a:r>
              <a:rPr lang="ru-RU" sz="2400" dirty="0">
                <a:solidFill>
                  <a:schemeClr val="bg1"/>
                </a:solidFill>
              </a:rPr>
              <a:t>представляет собой минимаксную задачу</a:t>
            </a:r>
            <a:r>
              <a:rPr lang="en-US" sz="2400" dirty="0">
                <a:solidFill>
                  <a:schemeClr val="bg1"/>
                </a:solidFill>
              </a:rPr>
              <a:t>: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endParaRPr lang="en-US" sz="2400" dirty="0">
              <a:solidFill>
                <a:schemeClr val="bg1"/>
              </a:solidFill>
            </a:endParaRPr>
          </a:p>
          <a:p>
            <a:pPr lvl="1"/>
            <a:r>
              <a:rPr lang="ru-RU" dirty="0">
                <a:solidFill>
                  <a:schemeClr val="bg1"/>
                </a:solidFill>
              </a:rPr>
              <a:t>Минимизация ошибки генератора при максимизации вероятности найти ошибку 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ru-RU" dirty="0">
                <a:solidFill>
                  <a:schemeClr val="bg1"/>
                </a:solidFill>
              </a:rPr>
              <a:t>со стороны дискриминатора. </a:t>
            </a:r>
            <a:endParaRPr lang="en-US" dirty="0">
              <a:solidFill>
                <a:schemeClr val="bg1"/>
              </a:solidFill>
            </a:endParaRPr>
          </a:p>
          <a:p>
            <a:endParaRPr lang="ru-RU" sz="2400" dirty="0">
              <a:solidFill>
                <a:schemeClr val="bg1"/>
              </a:solidFill>
            </a:endParaRPr>
          </a:p>
          <a:p>
            <a:endParaRPr lang="ru-RU" sz="2400" dirty="0">
              <a:solidFill>
                <a:schemeClr val="bg1"/>
              </a:soli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6467" y="4145394"/>
            <a:ext cx="4835420" cy="25695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9" name="Прямоугольник 8"/>
          <p:cNvSpPr/>
          <p:nvPr/>
        </p:nvSpPr>
        <p:spPr>
          <a:xfrm>
            <a:off x="138450" y="3009323"/>
            <a:ext cx="11586380" cy="1224195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7858806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8450" y="230232"/>
            <a:ext cx="11771086" cy="490066"/>
          </a:xfrm>
        </p:spPr>
        <p:txBody>
          <a:bodyPr>
            <a:no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Некоторые типы </a:t>
            </a:r>
            <a:r>
              <a:rPr lang="en-US" sz="4800" b="1" dirty="0">
                <a:solidFill>
                  <a:schemeClr val="bg1"/>
                </a:solidFill>
              </a:rPr>
              <a:t>GAN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AutoShape 2" descr="https://smerity.com/media/images/articles/2016/gnmt_arch_deep_residuals.svg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AutoShape 4" descr="https://smerity.com/media/images/articles/2016/gnmt_arch_deep_residuals.svg"/>
          <p:cNvSpPr>
            <a:spLocks noChangeAspect="1" noChangeArrowheads="1"/>
          </p:cNvSpPr>
          <p:nvPr/>
        </p:nvSpPr>
        <p:spPr bwMode="auto">
          <a:xfrm>
            <a:off x="18319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" name="Объект 6"/>
          <p:cNvSpPr>
            <a:spLocks noGrp="1"/>
          </p:cNvSpPr>
          <p:nvPr>
            <p:ph idx="1"/>
          </p:nvPr>
        </p:nvSpPr>
        <p:spPr>
          <a:xfrm>
            <a:off x="138450" y="836712"/>
            <a:ext cx="11661664" cy="3456384"/>
          </a:xfrm>
          <a:noFill/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200" b="1" dirty="0">
                <a:solidFill>
                  <a:schemeClr val="bg1"/>
                </a:solidFill>
              </a:rPr>
              <a:t>Без учителя </a:t>
            </a:r>
            <a:r>
              <a:rPr lang="en-US" sz="2200" dirty="0">
                <a:solidFill>
                  <a:schemeClr val="bg1"/>
                </a:solidFill>
              </a:rPr>
              <a:t>(GAN, Deep Convolution GAN (DCGAN)</a:t>
            </a:r>
            <a:r>
              <a:rPr lang="ru-RU" sz="2200" dirty="0">
                <a:solidFill>
                  <a:schemeClr val="bg1"/>
                </a:solidFill>
              </a:rPr>
              <a:t>, </a:t>
            </a:r>
            <a:r>
              <a:rPr lang="ru-RU" sz="2200" dirty="0" err="1">
                <a:solidFill>
                  <a:schemeClr val="bg1"/>
                </a:solidFill>
              </a:rPr>
              <a:t>W</a:t>
            </a:r>
            <a:r>
              <a:rPr lang="en-US" sz="2200" dirty="0">
                <a:solidFill>
                  <a:schemeClr val="bg1"/>
                </a:solidFill>
              </a:rPr>
              <a:t>GAN)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200" b="1" dirty="0" err="1">
                <a:solidFill>
                  <a:schemeClr val="bg1"/>
                </a:solidFill>
              </a:rPr>
              <a:t>Полуконтролируемое</a:t>
            </a:r>
            <a:r>
              <a:rPr lang="ru-RU" sz="2200" b="1" dirty="0">
                <a:solidFill>
                  <a:schemeClr val="bg1"/>
                </a:solidFill>
              </a:rPr>
              <a:t> обучение </a:t>
            </a:r>
            <a:endParaRPr lang="en-US" sz="2200" b="1" dirty="0">
              <a:solidFill>
                <a:schemeClr val="bg1"/>
              </a:solidFill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2200" dirty="0">
                <a:solidFill>
                  <a:schemeClr val="bg1"/>
                </a:solidFill>
              </a:rPr>
              <a:t>Conditional GAN – </a:t>
            </a:r>
            <a:r>
              <a:rPr lang="ru-RU" sz="2200" dirty="0">
                <a:solidFill>
                  <a:schemeClr val="bg1"/>
                </a:solidFill>
              </a:rPr>
              <a:t>обучение </a:t>
            </a:r>
            <a:r>
              <a:rPr lang="ru-RU" sz="2200" dirty="0" err="1">
                <a:solidFill>
                  <a:schemeClr val="bg1"/>
                </a:solidFill>
              </a:rPr>
              <a:t>дискреминатора</a:t>
            </a:r>
            <a:r>
              <a:rPr lang="ru-RU" sz="2200" dirty="0">
                <a:solidFill>
                  <a:schemeClr val="bg1"/>
                </a:solidFill>
              </a:rPr>
              <a:t> и генератора с меткой класса.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2200" dirty="0" err="1">
                <a:solidFill>
                  <a:schemeClr val="bg1"/>
                </a:solidFill>
              </a:rPr>
              <a:t>InfoGAN</a:t>
            </a:r>
            <a:r>
              <a:rPr lang="en-US" sz="2200" dirty="0">
                <a:solidFill>
                  <a:schemeClr val="bg1"/>
                </a:solidFill>
              </a:rPr>
              <a:t> – </a:t>
            </a:r>
            <a:r>
              <a:rPr lang="ru-RU" sz="2200" dirty="0">
                <a:solidFill>
                  <a:schemeClr val="bg1"/>
                </a:solidFill>
              </a:rPr>
              <a:t>генератор получает метку класса, должен выучить ее классификацию самостоятельно.</a:t>
            </a:r>
          </a:p>
          <a:p>
            <a:pPr lvl="2">
              <a:lnSpc>
                <a:spcPct val="100000"/>
              </a:lnSpc>
              <a:spcBef>
                <a:spcPts val="0"/>
              </a:spcBef>
            </a:pPr>
            <a:r>
              <a:rPr lang="ru-RU" sz="2200" dirty="0">
                <a:solidFill>
                  <a:schemeClr val="bg1"/>
                </a:solidFill>
              </a:rPr>
              <a:t>Под меткой класса может быть не только традиционный класс объекта, но и некоторые его семантические особенности, например цвет глаз, размер </a:t>
            </a:r>
            <a:r>
              <a:rPr lang="ru-RU" sz="2200" dirty="0" err="1">
                <a:solidFill>
                  <a:schemeClr val="bg1"/>
                </a:solidFill>
              </a:rPr>
              <a:t>объетка</a:t>
            </a:r>
            <a:r>
              <a:rPr lang="ru-RU" sz="2200" dirty="0">
                <a:solidFill>
                  <a:schemeClr val="bg1"/>
                </a:solidFill>
              </a:rPr>
              <a:t>.</a:t>
            </a:r>
            <a:endParaRPr lang="en-US" sz="2200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200" b="1" dirty="0">
                <a:solidFill>
                  <a:schemeClr val="bg1"/>
                </a:solidFill>
              </a:rPr>
              <a:t>Перенос изображений </a:t>
            </a:r>
            <a:r>
              <a:rPr lang="en-US" sz="2200" dirty="0">
                <a:solidFill>
                  <a:schemeClr val="bg1"/>
                </a:solidFill>
              </a:rPr>
              <a:t>(Image 2 Image translation)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2200" dirty="0" err="1">
                <a:solidFill>
                  <a:schemeClr val="bg1"/>
                </a:solidFill>
              </a:rPr>
              <a:t>CycleGan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ru-RU" sz="2200" dirty="0">
                <a:solidFill>
                  <a:schemeClr val="bg1"/>
                </a:solidFill>
              </a:rPr>
              <a:t>(обучение на основе изображений двух категорий)</a:t>
            </a:r>
            <a:endParaRPr lang="en-US" sz="2200" dirty="0">
              <a:solidFill>
                <a:schemeClr val="bg1"/>
              </a:solidFill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532792A0-986F-5443-ABF5-48A32EFFA2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118" y="3959830"/>
            <a:ext cx="11379750" cy="27886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8" name="Прямоугольник 7"/>
          <p:cNvSpPr/>
          <p:nvPr/>
        </p:nvSpPr>
        <p:spPr>
          <a:xfrm>
            <a:off x="138450" y="841116"/>
            <a:ext cx="7518582" cy="782585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 8"/>
          <p:cNvSpPr/>
          <p:nvPr/>
        </p:nvSpPr>
        <p:spPr>
          <a:xfrm>
            <a:off x="138450" y="3231319"/>
            <a:ext cx="8236429" cy="728512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4" name="Прямая со стрелкой 3"/>
          <p:cNvCxnSpPr/>
          <p:nvPr/>
        </p:nvCxnSpPr>
        <p:spPr>
          <a:xfrm flipH="1" flipV="1">
            <a:off x="2768837" y="5700045"/>
            <a:ext cx="1324599" cy="7093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84601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04800" y="274638"/>
            <a:ext cx="11553371" cy="490066"/>
          </a:xfrm>
        </p:spPr>
        <p:txBody>
          <a:bodyPr>
            <a:no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GAN</a:t>
            </a:r>
            <a:r>
              <a:rPr lang="ru-RU" sz="4800" b="1" dirty="0">
                <a:solidFill>
                  <a:schemeClr val="bg1"/>
                </a:solidFill>
              </a:rPr>
              <a:t>. Обучение</a:t>
            </a:r>
          </a:p>
        </p:txBody>
      </p:sp>
      <p:sp>
        <p:nvSpPr>
          <p:cNvPr id="5" name="AutoShape 2" descr="https://smerity.com/media/images/articles/2016/gnmt_arch_deep_residuals.svg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AutoShape 4" descr="https://smerity.com/media/images/articles/2016/gnmt_arch_deep_residuals.svg"/>
          <p:cNvSpPr>
            <a:spLocks noChangeAspect="1" noChangeArrowheads="1"/>
          </p:cNvSpPr>
          <p:nvPr/>
        </p:nvSpPr>
        <p:spPr bwMode="auto">
          <a:xfrm>
            <a:off x="18319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Объект 6"/>
              <p:cNvSpPr>
                <a:spLocks noGrp="1"/>
              </p:cNvSpPr>
              <p:nvPr>
                <p:ph idx="1"/>
              </p:nvPr>
            </p:nvSpPr>
            <p:spPr>
              <a:xfrm>
                <a:off x="188685" y="3051954"/>
                <a:ext cx="11553371" cy="3531408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ru-RU" sz="2200" dirty="0">
                    <a:solidFill>
                      <a:schemeClr val="bg1"/>
                    </a:solidFill>
                  </a:rPr>
                  <a:t>(a)</a:t>
                </a:r>
                <a:r>
                  <a:rPr lang="en-US" sz="22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𝑑𝑎𝑡𝑎</m:t>
                        </m:r>
                      </m:sub>
                    </m:sSub>
                  </m:oMath>
                </a14:m>
                <a:r>
                  <a:rPr lang="ru-RU" sz="2200" dirty="0">
                    <a:solidFill>
                      <a:schemeClr val="bg1"/>
                    </a:solidFill>
                  </a:rPr>
                  <a:t>  и</a:t>
                </a:r>
                <a:r>
                  <a:rPr lang="en-US" sz="22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𝑔𝑒𝑛</m:t>
                        </m:r>
                      </m:sub>
                    </m:sSub>
                  </m:oMath>
                </a14:m>
                <a:r>
                  <a:rPr lang="ru-RU" sz="2200" dirty="0">
                    <a:solidFill>
                      <a:schemeClr val="bg1"/>
                    </a:solidFill>
                  </a:rPr>
                  <a:t>  разные, но дискриминатор неуверенно отличает их,</a:t>
                </a:r>
                <a:br>
                  <a:rPr lang="ru-RU" sz="2200" dirty="0">
                    <a:solidFill>
                      <a:schemeClr val="bg1"/>
                    </a:solidFill>
                  </a:rPr>
                </a:br>
                <a:r>
                  <a:rPr lang="ru-RU" sz="2200" dirty="0">
                    <a:solidFill>
                      <a:schemeClr val="bg1"/>
                    </a:solidFill>
                  </a:rPr>
                  <a:t>(b) дискриминатор после k шагов обучения </a:t>
                </a:r>
                <a:r>
                  <a:rPr lang="en-US" sz="2200" dirty="0">
                    <a:solidFill>
                      <a:schemeClr val="bg1"/>
                    </a:solidFill>
                  </a:rPr>
                  <a:t>- </a:t>
                </a:r>
                <a:r>
                  <a:rPr lang="ru-RU" sz="2200" dirty="0">
                    <a:solidFill>
                      <a:schemeClr val="bg1"/>
                    </a:solidFill>
                  </a:rPr>
                  <a:t>отличает увереннее,</a:t>
                </a:r>
                <a:br>
                  <a:rPr lang="ru-RU" sz="2200" dirty="0">
                    <a:solidFill>
                      <a:schemeClr val="bg1"/>
                    </a:solidFill>
                  </a:rPr>
                </a:br>
                <a:r>
                  <a:rPr lang="ru-RU" sz="2200" dirty="0">
                    <a:solidFill>
                      <a:schemeClr val="bg1"/>
                    </a:solidFill>
                  </a:rPr>
                  <a:t>(с) генератор </a:t>
                </a:r>
                <a:r>
                  <a:rPr lang="en-US" sz="2200" dirty="0">
                    <a:solidFill>
                      <a:schemeClr val="bg1"/>
                    </a:solidFill>
                  </a:rPr>
                  <a:t>G</a:t>
                </a:r>
                <a:r>
                  <a:rPr lang="ru-RU" sz="2200" dirty="0">
                    <a:solidFill>
                      <a:schemeClr val="bg1"/>
                    </a:solidFill>
                  </a:rPr>
                  <a:t>, обучается, то есть подвигает </a:t>
                </a:r>
                <a:r>
                  <a:rPr lang="en-US" sz="22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𝑔𝑒𝑛</m:t>
                        </m:r>
                      </m:sub>
                    </m:sSub>
                    <m:r>
                      <a:rPr lang="en-US" sz="2200" i="1">
                        <a:solidFill>
                          <a:schemeClr val="bg1"/>
                        </a:solidFill>
                        <a:latin typeface="Cambria Math"/>
                      </a:rPr>
                      <m:t> </m:t>
                    </m:r>
                  </m:oMath>
                </a14:m>
                <a:r>
                  <a:rPr lang="ru-RU" sz="2200" dirty="0">
                    <a:solidFill>
                      <a:schemeClr val="bg1"/>
                    </a:solidFill>
                  </a:rPr>
                  <a:t> ближе к </a:t>
                </a:r>
                <a:r>
                  <a:rPr lang="en-US" sz="22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𝑑𝑎𝑡𝑎</m:t>
                        </m:r>
                      </m:sub>
                    </m:sSub>
                  </m:oMath>
                </a14:m>
                <a:r>
                  <a:rPr lang="ru-RU" sz="2200" dirty="0">
                    <a:solidFill>
                      <a:schemeClr val="bg1"/>
                    </a:solidFill>
                  </a:rPr>
                  <a:t>,</a:t>
                </a:r>
                <a:br>
                  <a:rPr lang="ru-RU" sz="2200" dirty="0">
                    <a:solidFill>
                      <a:schemeClr val="bg1"/>
                    </a:solidFill>
                  </a:rPr>
                </a:br>
                <a:r>
                  <a:rPr lang="ru-RU" sz="2200" dirty="0">
                    <a:solidFill>
                      <a:schemeClr val="bg1"/>
                    </a:solidFill>
                  </a:rPr>
                  <a:t>(d) в результате повторений шагов (а), (b), (с)  </a:t>
                </a:r>
                <a:r>
                  <a:rPr lang="en-US" sz="22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𝑔𝑒𝑛</m:t>
                        </m:r>
                      </m:sub>
                    </m:sSub>
                    <m:r>
                      <a:rPr lang="en-US" sz="2200" i="1">
                        <a:solidFill>
                          <a:schemeClr val="bg1"/>
                        </a:solidFill>
                        <a:latin typeface="Cambria Math"/>
                      </a:rPr>
                      <m:t> </m:t>
                    </m:r>
                  </m:oMath>
                </a14:m>
                <a:r>
                  <a:rPr lang="en-US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>
                    <a:solidFill>
                      <a:schemeClr val="bg1"/>
                    </a:solidFill>
                  </a:rPr>
                  <a:t>совпало с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𝑑𝑎𝑡𝑎</m:t>
                        </m:r>
                      </m:sub>
                    </m:sSub>
                  </m:oMath>
                </a14:m>
                <a:r>
                  <a:rPr lang="ru-RU" sz="2200" dirty="0">
                    <a:solidFill>
                      <a:schemeClr val="bg1"/>
                    </a:solidFill>
                  </a:rPr>
                  <a:t>, и дискриминатор не способен отличать одно от другого:</a:t>
                </a:r>
                <a:r>
                  <a:rPr lang="en-US" sz="22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200" i="1">
                        <a:solidFill>
                          <a:schemeClr val="bg1"/>
                        </a:solidFill>
                        <a:latin typeface="Cambria Math"/>
                      </a:rPr>
                      <m:t>𝐷</m:t>
                    </m:r>
                    <m:r>
                      <a:rPr lang="en-US" sz="2200" i="1">
                        <a:solidFill>
                          <a:schemeClr val="bg1"/>
                        </a:solidFill>
                        <a:latin typeface="Cambria Math"/>
                      </a:rPr>
                      <m:t>=1/2</m:t>
                    </m:r>
                  </m:oMath>
                </a14:m>
                <a:r>
                  <a:rPr lang="ru-RU" sz="2200" dirty="0">
                    <a:solidFill>
                      <a:schemeClr val="bg1"/>
                    </a:solidFill>
                  </a:rPr>
                  <a:t> . </a:t>
                </a:r>
              </a:p>
              <a:p>
                <a:r>
                  <a:rPr lang="ru-RU" sz="1900" i="1" u="sng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Обозначения:</a:t>
                </a:r>
              </a:p>
              <a:p>
                <a:pPr lvl="1"/>
                <a:r>
                  <a:rPr lang="ru-RU" sz="1800" dirty="0">
                    <a:solidFill>
                      <a:schemeClr val="bg1"/>
                    </a:solidFill>
                  </a:rPr>
                  <a:t>черная точечная кривая — настоящее распределение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𝑑𝑎𝑡𝑎</m:t>
                        </m:r>
                      </m:sub>
                    </m:sSub>
                    <m:r>
                      <a:rPr lang="en-US" sz="1800" i="1">
                        <a:solidFill>
                          <a:schemeClr val="bg1"/>
                        </a:solidFill>
                        <a:latin typeface="Cambria Math"/>
                      </a:rPr>
                      <m:t>(</m:t>
                    </m:r>
                    <m:r>
                      <a:rPr lang="en-US" sz="1800" i="1">
                        <a:solidFill>
                          <a:schemeClr val="bg1"/>
                        </a:solidFill>
                        <a:latin typeface="Cambria Math"/>
                      </a:rPr>
                      <m:t>𝑋</m:t>
                    </m:r>
                    <m:r>
                      <a:rPr lang="en-US" sz="1800" i="1">
                        <a:solidFill>
                          <a:schemeClr val="bg1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lang="ru-RU" sz="1800" dirty="0">
                    <a:solidFill>
                      <a:schemeClr val="bg1"/>
                    </a:solidFill>
                  </a:rPr>
                  <a:t> ,</a:t>
                </a:r>
              </a:p>
              <a:p>
                <a:pPr lvl="1"/>
                <a:r>
                  <a:rPr lang="ru-RU" sz="1800" dirty="0">
                    <a:solidFill>
                      <a:schemeClr val="bg1"/>
                    </a:solidFill>
                  </a:rPr>
                  <a:t>зеленая — распределение генератора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𝑔𝑒𝑛</m:t>
                        </m:r>
                      </m:sub>
                    </m:sSub>
                    <m:r>
                      <a:rPr lang="en-US" sz="1800" i="1">
                        <a:solidFill>
                          <a:schemeClr val="bg1"/>
                        </a:solidFill>
                        <a:latin typeface="Cambria Math"/>
                      </a:rPr>
                      <m:t>(</m:t>
                    </m:r>
                    <m:r>
                      <a:rPr lang="en-US" sz="1800" i="1">
                        <a:solidFill>
                          <a:schemeClr val="bg1"/>
                        </a:solidFill>
                        <a:latin typeface="Cambria Math"/>
                      </a:rPr>
                      <m:t>𝑋</m:t>
                    </m:r>
                    <m:r>
                      <a:rPr lang="en-US" sz="1800" i="1">
                        <a:solidFill>
                          <a:schemeClr val="bg1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lang="ru-RU" sz="1800" dirty="0">
                    <a:solidFill>
                      <a:schemeClr val="bg1"/>
                    </a:solidFill>
                  </a:rPr>
                  <a:t>,</a:t>
                </a:r>
              </a:p>
              <a:p>
                <a:pPr lvl="1"/>
                <a:r>
                  <a:rPr lang="ru-RU" sz="2200" b="1" u="sng" dirty="0">
                    <a:solidFill>
                      <a:schemeClr val="bg1"/>
                    </a:solidFill>
                  </a:rPr>
                  <a:t>синяя — распределение вероятности</a:t>
                </a:r>
                <a:r>
                  <a:rPr lang="en-US" sz="2200" b="1" u="sng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b="1" u="sng" dirty="0">
                    <a:solidFill>
                      <a:schemeClr val="bg1"/>
                    </a:solidFill>
                  </a:rPr>
                  <a:t> дискриминатора предсказать класс реального объекта</a:t>
                </a:r>
                <a:r>
                  <a:rPr lang="en-US" sz="2200" b="1" u="sng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200" b="1" i="1" u="sng">
                        <a:solidFill>
                          <a:schemeClr val="bg1"/>
                        </a:solidFill>
                        <a:latin typeface="Cambria Math"/>
                      </a:rPr>
                      <m:t>𝑫</m:t>
                    </m:r>
                    <m:r>
                      <a:rPr lang="en-US" sz="2200" b="1" i="1" u="sng">
                        <a:solidFill>
                          <a:schemeClr val="bg1"/>
                        </a:solidFill>
                        <a:latin typeface="Cambria Math"/>
                      </a:rPr>
                      <m:t>(</m:t>
                    </m:r>
                    <m:r>
                      <a:rPr lang="en-US" sz="2200" b="1" i="1" u="sng">
                        <a:solidFill>
                          <a:schemeClr val="bg1"/>
                        </a:solidFill>
                        <a:latin typeface="Cambria Math"/>
                      </a:rPr>
                      <m:t>𝑿</m:t>
                    </m:r>
                    <m:r>
                      <a:rPr lang="en-US" sz="2200" b="1" i="1" u="sng">
                        <a:solidFill>
                          <a:schemeClr val="bg1"/>
                        </a:solidFill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sz="2200" b="1" i="1" u="sng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1" i="1" u="sng">
                            <a:solidFill>
                              <a:schemeClr val="bg1"/>
                            </a:solidFill>
                            <a:latin typeface="Cambria Math"/>
                          </a:rPr>
                          <m:t>𝜽</m:t>
                        </m:r>
                      </m:e>
                      <m:sub>
                        <m:r>
                          <a:rPr lang="en-US" sz="2200" b="1" i="1" u="sng">
                            <a:solidFill>
                              <a:schemeClr val="bg1"/>
                            </a:solidFill>
                            <a:latin typeface="Cambria Math"/>
                          </a:rPr>
                          <m:t>𝒅</m:t>
                        </m:r>
                      </m:sub>
                    </m:sSub>
                    <m:r>
                      <a:rPr lang="en-US" sz="2200" b="1" i="1" u="sng">
                        <a:solidFill>
                          <a:schemeClr val="bg1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lang="ru-RU" sz="2200" b="1" u="sng" dirty="0">
                    <a:solidFill>
                      <a:schemeClr val="bg1"/>
                    </a:solidFill>
                  </a:rPr>
                  <a:t>,</a:t>
                </a:r>
              </a:p>
              <a:p>
                <a:pPr lvl="1"/>
                <a:r>
                  <a:rPr lang="ru-RU" sz="1800" dirty="0">
                    <a:solidFill>
                      <a:schemeClr val="bg1"/>
                    </a:solidFill>
                  </a:rPr>
                  <a:t>нижняя и верхняя прямые — множество всех </a:t>
                </a:r>
                <a:r>
                  <a:rPr lang="en-US" sz="1800" dirty="0">
                    <a:solidFill>
                      <a:schemeClr val="bg1"/>
                    </a:solidFill>
                  </a:rPr>
                  <a:t> Z</a:t>
                </a:r>
                <a:r>
                  <a:rPr lang="ru-RU" sz="1800" dirty="0">
                    <a:solidFill>
                      <a:schemeClr val="bg1"/>
                    </a:solidFill>
                  </a:rPr>
                  <a:t> и множество всех</a:t>
                </a:r>
                <a:r>
                  <a:rPr lang="en-US" sz="1800" dirty="0">
                    <a:solidFill>
                      <a:schemeClr val="bg1"/>
                    </a:solidFill>
                  </a:rPr>
                  <a:t> X</a:t>
                </a:r>
                <a:r>
                  <a:rPr lang="ru-RU" sz="1800" dirty="0">
                    <a:solidFill>
                      <a:schemeClr val="bg1"/>
                    </a:solidFill>
                  </a:rPr>
                  <a:t> , стрелочки олицетворяют отображение 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bg1"/>
                        </a:solidFill>
                        <a:latin typeface="Cambria Math"/>
                      </a:rPr>
                      <m:t>𝐺</m:t>
                    </m:r>
                    <m:d>
                      <m:dPr>
                        <m:ctrlPr>
                          <a:rPr lang="en-US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𝑍</m:t>
                        </m:r>
                        <m:r>
                          <a:rPr lang="en-US" sz="1800" i="1">
                            <a:solidFill>
                              <a:schemeClr val="bg1"/>
                            </a:solidFill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sz="1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𝑔</m:t>
                            </m:r>
                          </m:sub>
                        </m:sSub>
                      </m:e>
                    </m:d>
                  </m:oMath>
                </a14:m>
                <a:r>
                  <a:rPr lang="ru-RU" sz="1800" dirty="0">
                    <a:solidFill>
                      <a:schemeClr val="bg1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7" name="Объект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88685" y="3051954"/>
                <a:ext cx="11553371" cy="3531408"/>
              </a:xfrm>
              <a:blipFill>
                <a:blip r:embed="rId2"/>
                <a:stretch>
                  <a:fillRect l="-549" t="-250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3107" y="879004"/>
            <a:ext cx="6535491" cy="205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927781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46743" y="274638"/>
            <a:ext cx="11582400" cy="922114"/>
          </a:xfrm>
        </p:spPr>
        <p:txBody>
          <a:bodyPr>
            <a:no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Соревновательный </a:t>
            </a:r>
            <a:r>
              <a:rPr lang="ru-RU" sz="4800" b="1" dirty="0" err="1">
                <a:solidFill>
                  <a:schemeClr val="bg1"/>
                </a:solidFill>
              </a:rPr>
              <a:t>автоэенкодер</a:t>
            </a:r>
            <a:endParaRPr lang="ru-RU" sz="4800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" y="1268760"/>
            <a:ext cx="11829142" cy="5400600"/>
          </a:xfrm>
        </p:spPr>
        <p:txBody>
          <a:bodyPr>
            <a:norm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Обычный </a:t>
            </a:r>
            <a:r>
              <a:rPr lang="ru-RU" sz="2400" dirty="0" err="1">
                <a:solidFill>
                  <a:schemeClr val="bg1"/>
                </a:solidFill>
              </a:rPr>
              <a:t>автоэенкодер</a:t>
            </a:r>
            <a:r>
              <a:rPr lang="ru-RU" sz="2400" dirty="0">
                <a:solidFill>
                  <a:schemeClr val="bg1"/>
                </a:solidFill>
              </a:rPr>
              <a:t> (сверху) +</a:t>
            </a:r>
          </a:p>
          <a:p>
            <a:r>
              <a:rPr lang="ru-RU" sz="2400" dirty="0">
                <a:solidFill>
                  <a:schemeClr val="bg1"/>
                </a:solidFill>
              </a:rPr>
              <a:t> результаты кодировки накладываются на нормальное распределение</a:t>
            </a:r>
          </a:p>
          <a:p>
            <a:r>
              <a:rPr lang="ru-RU" sz="2400" dirty="0">
                <a:solidFill>
                  <a:schemeClr val="bg1"/>
                </a:solidFill>
              </a:rPr>
              <a:t>Задача дискриминатора – различать примеры из исходного распределения  и примеры из распределения, генерируемого </a:t>
            </a:r>
            <a:r>
              <a:rPr lang="ru-RU" sz="2400" dirty="0" err="1">
                <a:solidFill>
                  <a:schemeClr val="bg1"/>
                </a:solidFill>
              </a:rPr>
              <a:t>энкодером</a:t>
            </a:r>
            <a:r>
              <a:rPr lang="ru-RU" sz="2400" dirty="0">
                <a:solidFill>
                  <a:schemeClr val="bg1"/>
                </a:solidFill>
              </a:rPr>
              <a:t> .</a:t>
            </a:r>
          </a:p>
          <a:p>
            <a:r>
              <a:rPr lang="ru-RU" sz="2400" dirty="0">
                <a:solidFill>
                  <a:schemeClr val="bg1"/>
                </a:solidFill>
              </a:rPr>
              <a:t>Таким образом кодировщик выучивает неявное априорное распределение, или же говорят, что задан </a:t>
            </a:r>
            <a:r>
              <a:rPr lang="ru-RU" sz="2400" dirty="0" err="1">
                <a:solidFill>
                  <a:schemeClr val="bg1"/>
                </a:solidFill>
              </a:rPr>
              <a:t>implicit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lang="ru-RU" sz="2400" dirty="0" err="1">
                <a:solidFill>
                  <a:schemeClr val="bg1"/>
                </a:solidFill>
              </a:rPr>
              <a:t>prior</a:t>
            </a:r>
            <a:r>
              <a:rPr lang="ru-RU" sz="2400" dirty="0">
                <a:solidFill>
                  <a:schemeClr val="bg1"/>
                </a:solidFill>
              </a:rPr>
              <a:t>, который как бы закодирован внутри сети, но мы не можем получить его форму аналитически.</a:t>
            </a:r>
          </a:p>
        </p:txBody>
      </p:sp>
      <p:pic>
        <p:nvPicPr>
          <p:cNvPr id="4" name="Picture 2" descr="https://habrastorage.org/web/2bd/47e/212/2bd47e212c374696a8aafa77127208d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4572" y="3905672"/>
            <a:ext cx="5767337" cy="2952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Related imag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000" y="4021640"/>
            <a:ext cx="2588918" cy="2719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74831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4F2FAF7-B93B-96E1-4169-905D759972BA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1" name="Дуга 60">
            <a:extLst>
              <a:ext uri="{FF2B5EF4-FFF2-40B4-BE49-F238E27FC236}">
                <a16:creationId xmlns:a16="http://schemas.microsoft.com/office/drawing/2014/main" id="{82FE4E50-3C78-DD73-4072-41C46E5CA661}"/>
              </a:ext>
            </a:extLst>
          </p:cNvPr>
          <p:cNvSpPr/>
          <p:nvPr/>
        </p:nvSpPr>
        <p:spPr bwMode="auto">
          <a:xfrm flipH="1">
            <a:off x="2292674" y="5932265"/>
            <a:ext cx="11859371" cy="963882"/>
          </a:xfrm>
          <a:prstGeom prst="arc">
            <a:avLst>
              <a:gd name="adj1" fmla="val 16371234"/>
              <a:gd name="adj2" fmla="val 0"/>
            </a:avLst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5" name="Дуга 24">
            <a:extLst>
              <a:ext uri="{FF2B5EF4-FFF2-40B4-BE49-F238E27FC236}">
                <a16:creationId xmlns:a16="http://schemas.microsoft.com/office/drawing/2014/main" id="{B784B90B-F9BF-211F-226D-9A1BBBAE49EC}"/>
              </a:ext>
            </a:extLst>
          </p:cNvPr>
          <p:cNvSpPr/>
          <p:nvPr/>
        </p:nvSpPr>
        <p:spPr bwMode="auto">
          <a:xfrm flipH="1">
            <a:off x="2401315" y="5586457"/>
            <a:ext cx="11859371" cy="1579867"/>
          </a:xfrm>
          <a:prstGeom prst="arc">
            <a:avLst>
              <a:gd name="adj1" fmla="val 16371234"/>
              <a:gd name="adj2" fmla="val 0"/>
            </a:avLst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1" name="Дуга 20">
            <a:extLst>
              <a:ext uri="{FF2B5EF4-FFF2-40B4-BE49-F238E27FC236}">
                <a16:creationId xmlns:a16="http://schemas.microsoft.com/office/drawing/2014/main" id="{BA89267C-9C5F-F76B-0AF9-632DC7E3BCC1}"/>
              </a:ext>
            </a:extLst>
          </p:cNvPr>
          <p:cNvSpPr/>
          <p:nvPr/>
        </p:nvSpPr>
        <p:spPr bwMode="auto">
          <a:xfrm flipH="1">
            <a:off x="3500875" y="3286013"/>
            <a:ext cx="11571375" cy="6142467"/>
          </a:xfrm>
          <a:prstGeom prst="arc">
            <a:avLst>
              <a:gd name="adj1" fmla="val 16521185"/>
              <a:gd name="adj2" fmla="val 0"/>
            </a:avLst>
          </a:prstGeom>
          <a:ln w="38100">
            <a:solidFill>
              <a:srgbClr val="7030A0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30" name="Google Shape;230;p40">
            <a:extLst>
              <a:ext uri="{FF2B5EF4-FFF2-40B4-BE49-F238E27FC236}">
                <a16:creationId xmlns:a16="http://schemas.microsoft.com/office/drawing/2014/main" id="{653A2E57-9B84-C044-8761-4A8367CCE1E4}"/>
              </a:ext>
            </a:extLst>
          </p:cNvPr>
          <p:cNvPicPr/>
          <p:nvPr/>
        </p:nvPicPr>
        <p:blipFill>
          <a:blip r:embed="rId3">
            <a:alphaModFix/>
          </a:blip>
          <a:srcRect b="86589"/>
          <a:stretch/>
        </p:blipFill>
        <p:spPr bwMode="auto">
          <a:xfrm>
            <a:off x="-3" y="-7172"/>
            <a:ext cx="12192003" cy="923111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40">
            <a:extLst>
              <a:ext uri="{FF2B5EF4-FFF2-40B4-BE49-F238E27FC236}">
                <a16:creationId xmlns:a16="http://schemas.microsoft.com/office/drawing/2014/main" id="{132132E0-0E23-6664-B792-92648F6DBE0B}"/>
              </a:ext>
            </a:extLst>
          </p:cNvPr>
          <p:cNvSpPr/>
          <p:nvPr/>
        </p:nvSpPr>
        <p:spPr bwMode="auto">
          <a:xfrm>
            <a:off x="2072631" y="250260"/>
            <a:ext cx="9720971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>
              <a:lnSpc>
                <a:spcPct val="84000"/>
              </a:lnSpc>
              <a:buClr>
                <a:srgbClr val="000000"/>
              </a:buClr>
              <a:buSzPts val="4000"/>
              <a:defRPr/>
            </a:pPr>
            <a:r>
              <a:rPr lang="ru-RU" sz="3600" b="1" dirty="0">
                <a:solidFill>
                  <a:schemeClr val="bg1"/>
                </a:solidFill>
                <a:latin typeface="Montserrat ExtraBold"/>
              </a:rPr>
              <a:t>Архитектуры и данные</a:t>
            </a:r>
            <a:endParaRPr dirty="0"/>
          </a:p>
        </p:txBody>
      </p:sp>
      <p:cxnSp>
        <p:nvCxnSpPr>
          <p:cNvPr id="3" name="Прямая со стрелкой 2">
            <a:extLst>
              <a:ext uri="{FF2B5EF4-FFF2-40B4-BE49-F238E27FC236}">
                <a16:creationId xmlns:a16="http://schemas.microsoft.com/office/drawing/2014/main" id="{B85C8FEE-3428-42F1-BAAF-606757760A1C}"/>
              </a:ext>
            </a:extLst>
          </p:cNvPr>
          <p:cNvCxnSpPr>
            <a:cxnSpLocks/>
          </p:cNvCxnSpPr>
          <p:nvPr/>
        </p:nvCxnSpPr>
        <p:spPr>
          <a:xfrm flipV="1">
            <a:off x="2304888" y="1811867"/>
            <a:ext cx="0" cy="46010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Дуга 9">
            <a:extLst>
              <a:ext uri="{FF2B5EF4-FFF2-40B4-BE49-F238E27FC236}">
                <a16:creationId xmlns:a16="http://schemas.microsoft.com/office/drawing/2014/main" id="{D94988A2-06D8-4E14-DA69-63743AB87522}"/>
              </a:ext>
            </a:extLst>
          </p:cNvPr>
          <p:cNvSpPr/>
          <p:nvPr/>
        </p:nvSpPr>
        <p:spPr>
          <a:xfrm flipH="1">
            <a:off x="2547911" y="5090764"/>
            <a:ext cx="11571375" cy="2574138"/>
          </a:xfrm>
          <a:prstGeom prst="arc">
            <a:avLst>
              <a:gd name="adj1" fmla="val 16287492"/>
              <a:gd name="adj2" fmla="val 0"/>
            </a:avLst>
          </a:prstGeom>
          <a:ln w="38100">
            <a:solidFill>
              <a:schemeClr val="accent1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1" name="Дуга 10">
            <a:extLst>
              <a:ext uri="{FF2B5EF4-FFF2-40B4-BE49-F238E27FC236}">
                <a16:creationId xmlns:a16="http://schemas.microsoft.com/office/drawing/2014/main" id="{7F9818D2-3C22-EFAD-68C4-2D8F720F0B67}"/>
              </a:ext>
            </a:extLst>
          </p:cNvPr>
          <p:cNvSpPr/>
          <p:nvPr/>
        </p:nvSpPr>
        <p:spPr bwMode="auto">
          <a:xfrm flipH="1">
            <a:off x="2741052" y="4410518"/>
            <a:ext cx="11571375" cy="3980562"/>
          </a:xfrm>
          <a:prstGeom prst="arc">
            <a:avLst>
              <a:gd name="adj1" fmla="val 16521185"/>
              <a:gd name="adj2" fmla="val 0"/>
            </a:avLst>
          </a:prstGeom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Дуга 11">
            <a:extLst>
              <a:ext uri="{FF2B5EF4-FFF2-40B4-BE49-F238E27FC236}">
                <a16:creationId xmlns:a16="http://schemas.microsoft.com/office/drawing/2014/main" id="{C46BAD54-7079-A5E7-5E6F-598F4D989C75}"/>
              </a:ext>
            </a:extLst>
          </p:cNvPr>
          <p:cNvSpPr/>
          <p:nvPr/>
        </p:nvSpPr>
        <p:spPr bwMode="auto">
          <a:xfrm flipH="1">
            <a:off x="3226971" y="3781706"/>
            <a:ext cx="11571375" cy="5262333"/>
          </a:xfrm>
          <a:prstGeom prst="arc">
            <a:avLst>
              <a:gd name="adj1" fmla="val 16521185"/>
              <a:gd name="adj2" fmla="val 0"/>
            </a:avLst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Дуга 12">
            <a:extLst>
              <a:ext uri="{FF2B5EF4-FFF2-40B4-BE49-F238E27FC236}">
                <a16:creationId xmlns:a16="http://schemas.microsoft.com/office/drawing/2014/main" id="{DA64E229-52E3-0CAC-26E8-2083F0B0B738}"/>
              </a:ext>
            </a:extLst>
          </p:cNvPr>
          <p:cNvSpPr/>
          <p:nvPr/>
        </p:nvSpPr>
        <p:spPr bwMode="auto">
          <a:xfrm flipH="1">
            <a:off x="4080502" y="2850493"/>
            <a:ext cx="11571375" cy="7021286"/>
          </a:xfrm>
          <a:prstGeom prst="arc">
            <a:avLst>
              <a:gd name="adj1" fmla="val 16521185"/>
              <a:gd name="adj2" fmla="val 0"/>
            </a:avLst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Дуга 13">
            <a:extLst>
              <a:ext uri="{FF2B5EF4-FFF2-40B4-BE49-F238E27FC236}">
                <a16:creationId xmlns:a16="http://schemas.microsoft.com/office/drawing/2014/main" id="{682F53E5-90D6-92D7-41C2-9D398ABEC107}"/>
              </a:ext>
            </a:extLst>
          </p:cNvPr>
          <p:cNvSpPr/>
          <p:nvPr/>
        </p:nvSpPr>
        <p:spPr bwMode="auto">
          <a:xfrm flipH="1">
            <a:off x="4714096" y="2085742"/>
            <a:ext cx="11571375" cy="8413949"/>
          </a:xfrm>
          <a:prstGeom prst="arc">
            <a:avLst>
              <a:gd name="adj1" fmla="val 16521185"/>
              <a:gd name="adj2" fmla="val 0"/>
            </a:avLst>
          </a:prstGeom>
          <a:ln w="38100">
            <a:solidFill>
              <a:srgbClr val="FFFF00"/>
            </a:solidFill>
            <a:prstDash val="dash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4EF521C3-6364-4986-43FB-EFEFAE7C4DC5}"/>
              </a:ext>
            </a:extLst>
          </p:cNvPr>
          <p:cNvSpPr/>
          <p:nvPr/>
        </p:nvSpPr>
        <p:spPr>
          <a:xfrm>
            <a:off x="8320000" y="972287"/>
            <a:ext cx="2757485" cy="4812210"/>
          </a:xfrm>
          <a:prstGeom prst="rect">
            <a:avLst/>
          </a:prstGeom>
          <a:solidFill>
            <a:srgbClr val="13479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cxnSp>
        <p:nvCxnSpPr>
          <p:cNvPr id="7" name="Прямая со стрелкой 6">
            <a:extLst>
              <a:ext uri="{FF2B5EF4-FFF2-40B4-BE49-F238E27FC236}">
                <a16:creationId xmlns:a16="http://schemas.microsoft.com/office/drawing/2014/main" id="{B4C8CBA1-3304-8E86-1C30-BAE6FE5D479C}"/>
              </a:ext>
            </a:extLst>
          </p:cNvPr>
          <p:cNvCxnSpPr>
            <a:cxnSpLocks/>
          </p:cNvCxnSpPr>
          <p:nvPr/>
        </p:nvCxnSpPr>
        <p:spPr>
          <a:xfrm flipV="1">
            <a:off x="2330977" y="6286412"/>
            <a:ext cx="6325575" cy="1034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0C42BB2-B2ED-8EBA-24B0-25873DEC3440}"/>
              </a:ext>
            </a:extLst>
          </p:cNvPr>
          <p:cNvSpPr txBox="1"/>
          <p:nvPr/>
        </p:nvSpPr>
        <p:spPr>
          <a:xfrm>
            <a:off x="7735557" y="2037915"/>
            <a:ext cx="27574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AGI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ru-RU" dirty="0">
                <a:solidFill>
                  <a:schemeClr val="bg1"/>
                </a:solidFill>
              </a:rPr>
              <a:t>(Гипотетический этап)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EC8553C-732A-FD79-4773-CA381A7D2CBE}"/>
              </a:ext>
            </a:extLst>
          </p:cNvPr>
          <p:cNvSpPr txBox="1"/>
          <p:nvPr/>
        </p:nvSpPr>
        <p:spPr bwMode="auto">
          <a:xfrm>
            <a:off x="7839023" y="2615185"/>
            <a:ext cx="4225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Мультимодальные и </a:t>
            </a:r>
            <a:r>
              <a:rPr lang="ru-RU" dirty="0" err="1">
                <a:solidFill>
                  <a:schemeClr val="bg1"/>
                </a:solidFill>
              </a:rPr>
              <a:t>мультиагентные</a:t>
            </a:r>
            <a:r>
              <a:rPr lang="ru-RU" dirty="0">
                <a:solidFill>
                  <a:schemeClr val="bg1"/>
                </a:solidFill>
              </a:rPr>
              <a:t> НС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91CE0D2-244B-4168-AE41-42DDBDCF036D}"/>
              </a:ext>
            </a:extLst>
          </p:cNvPr>
          <p:cNvSpPr txBox="1"/>
          <p:nvPr/>
        </p:nvSpPr>
        <p:spPr bwMode="auto">
          <a:xfrm>
            <a:off x="7777023" y="3386303"/>
            <a:ext cx="1685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Трансформеры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6D89F6E-4EFB-26A2-0244-FF5A0E8877A5}"/>
              </a:ext>
            </a:extLst>
          </p:cNvPr>
          <p:cNvSpPr txBox="1"/>
          <p:nvPr/>
        </p:nvSpPr>
        <p:spPr bwMode="auto">
          <a:xfrm>
            <a:off x="8023049" y="3013537"/>
            <a:ext cx="3812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Базисные модели (</a:t>
            </a:r>
            <a:r>
              <a:rPr lang="en-US" sz="1600" dirty="0">
                <a:solidFill>
                  <a:schemeClr val="bg1"/>
                </a:solidFill>
              </a:rPr>
              <a:t>LLM, </a:t>
            </a:r>
            <a:r>
              <a:rPr lang="ru-RU" sz="1600" dirty="0" err="1">
                <a:solidFill>
                  <a:schemeClr val="bg1"/>
                </a:solidFill>
              </a:rPr>
              <a:t>дифуз</a:t>
            </a:r>
            <a:r>
              <a:rPr lang="ru-RU" sz="1600" dirty="0">
                <a:solidFill>
                  <a:schemeClr val="bg1"/>
                </a:solidFill>
              </a:rPr>
              <a:t>. Сети, ..)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6E5DB75-9F76-2CCB-0B8B-D2A96A2201D6}"/>
              </a:ext>
            </a:extLst>
          </p:cNvPr>
          <p:cNvSpPr txBox="1"/>
          <p:nvPr/>
        </p:nvSpPr>
        <p:spPr bwMode="auto">
          <a:xfrm>
            <a:off x="7807842" y="3993593"/>
            <a:ext cx="3222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Архитектуры под модальности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367B407-00F3-3540-2D5A-797D1E1FAC28}"/>
              </a:ext>
            </a:extLst>
          </p:cNvPr>
          <p:cNvSpPr txBox="1"/>
          <p:nvPr/>
        </p:nvSpPr>
        <p:spPr bwMode="auto">
          <a:xfrm>
            <a:off x="7619980" y="4721432"/>
            <a:ext cx="22605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Машинное обучение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547CB9F-D9A7-11DD-3E03-B0425107760A}"/>
              </a:ext>
            </a:extLst>
          </p:cNvPr>
          <p:cNvSpPr txBox="1"/>
          <p:nvPr/>
        </p:nvSpPr>
        <p:spPr bwMode="auto">
          <a:xfrm>
            <a:off x="7601320" y="5269187"/>
            <a:ext cx="2412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Модельная статистика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09B639A-3548-C52C-A255-B94845DFAA4C}"/>
              </a:ext>
            </a:extLst>
          </p:cNvPr>
          <p:cNvSpPr txBox="1"/>
          <p:nvPr/>
        </p:nvSpPr>
        <p:spPr bwMode="auto">
          <a:xfrm>
            <a:off x="7467695" y="6371590"/>
            <a:ext cx="1646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Объем данных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F84782F-01F9-4077-3D97-E141C56D948C}"/>
              </a:ext>
            </a:extLst>
          </p:cNvPr>
          <p:cNvSpPr txBox="1"/>
          <p:nvPr/>
        </p:nvSpPr>
        <p:spPr bwMode="auto">
          <a:xfrm>
            <a:off x="330019" y="1424612"/>
            <a:ext cx="1981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Сложность задачи</a:t>
            </a:r>
          </a:p>
        </p:txBody>
      </p:sp>
      <p:cxnSp>
        <p:nvCxnSpPr>
          <p:cNvPr id="30" name="Прямая соединительная линия 29">
            <a:extLst>
              <a:ext uri="{FF2B5EF4-FFF2-40B4-BE49-F238E27FC236}">
                <a16:creationId xmlns:a16="http://schemas.microsoft.com/office/drawing/2014/main" id="{BDA2E0DD-7582-4870-1EB7-DD0F9B20318A}"/>
              </a:ext>
            </a:extLst>
          </p:cNvPr>
          <p:cNvCxnSpPr/>
          <p:nvPr/>
        </p:nvCxnSpPr>
        <p:spPr>
          <a:xfrm flipH="1">
            <a:off x="2297839" y="5614210"/>
            <a:ext cx="5599597" cy="121322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20511F5B-9B10-CA91-5C09-45B0CEB413B4}"/>
              </a:ext>
            </a:extLst>
          </p:cNvPr>
          <p:cNvSpPr txBox="1"/>
          <p:nvPr/>
        </p:nvSpPr>
        <p:spPr bwMode="auto">
          <a:xfrm>
            <a:off x="381271" y="5496472"/>
            <a:ext cx="1970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Описание модели</a:t>
            </a:r>
          </a:p>
        </p:txBody>
      </p:sp>
      <p:cxnSp>
        <p:nvCxnSpPr>
          <p:cNvPr id="32" name="Прямая соединительная линия 31">
            <a:extLst>
              <a:ext uri="{FF2B5EF4-FFF2-40B4-BE49-F238E27FC236}">
                <a16:creationId xmlns:a16="http://schemas.microsoft.com/office/drawing/2014/main" id="{9FE79C61-B76F-AED9-0452-9F4AB5CBF2C1}"/>
              </a:ext>
            </a:extLst>
          </p:cNvPr>
          <p:cNvCxnSpPr>
            <a:cxnSpLocks/>
          </p:cNvCxnSpPr>
          <p:nvPr/>
        </p:nvCxnSpPr>
        <p:spPr bwMode="auto">
          <a:xfrm flipH="1">
            <a:off x="2330977" y="5082338"/>
            <a:ext cx="5591403" cy="41426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BFD64598-44DE-3FF5-0691-96611D3F35D1}"/>
              </a:ext>
            </a:extLst>
          </p:cNvPr>
          <p:cNvSpPr txBox="1"/>
          <p:nvPr/>
        </p:nvSpPr>
        <p:spPr bwMode="auto">
          <a:xfrm>
            <a:off x="156887" y="4805909"/>
            <a:ext cx="2246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Описание признаков</a:t>
            </a:r>
          </a:p>
        </p:txBody>
      </p:sp>
      <p:cxnSp>
        <p:nvCxnSpPr>
          <p:cNvPr id="37" name="Прямая соединительная линия 36">
            <a:extLst>
              <a:ext uri="{FF2B5EF4-FFF2-40B4-BE49-F238E27FC236}">
                <a16:creationId xmlns:a16="http://schemas.microsoft.com/office/drawing/2014/main" id="{FC40B253-EAB0-CE53-0F4B-5A8D1171C676}"/>
              </a:ext>
            </a:extLst>
          </p:cNvPr>
          <p:cNvCxnSpPr>
            <a:cxnSpLocks/>
          </p:cNvCxnSpPr>
          <p:nvPr/>
        </p:nvCxnSpPr>
        <p:spPr bwMode="auto">
          <a:xfrm flipH="1">
            <a:off x="2278800" y="4372304"/>
            <a:ext cx="5744249" cy="34748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E614B157-D04F-423B-4511-957F43AF0DCC}"/>
              </a:ext>
            </a:extLst>
          </p:cNvPr>
          <p:cNvSpPr txBox="1"/>
          <p:nvPr/>
        </p:nvSpPr>
        <p:spPr bwMode="auto">
          <a:xfrm>
            <a:off x="147036" y="4066512"/>
            <a:ext cx="29835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архитектуры кодировщика 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dirty="0">
                <a:solidFill>
                  <a:schemeClr val="bg1"/>
                </a:solidFill>
              </a:rPr>
              <a:t>признаков для модальности</a:t>
            </a:r>
          </a:p>
        </p:txBody>
      </p:sp>
      <p:cxnSp>
        <p:nvCxnSpPr>
          <p:cNvPr id="40" name="Прямая соединительная линия 39">
            <a:extLst>
              <a:ext uri="{FF2B5EF4-FFF2-40B4-BE49-F238E27FC236}">
                <a16:creationId xmlns:a16="http://schemas.microsoft.com/office/drawing/2014/main" id="{9F0E93A8-994B-B02E-9AC8-D0F05EE8D129}"/>
              </a:ext>
            </a:extLst>
          </p:cNvPr>
          <p:cNvCxnSpPr>
            <a:cxnSpLocks/>
          </p:cNvCxnSpPr>
          <p:nvPr/>
        </p:nvCxnSpPr>
        <p:spPr bwMode="auto">
          <a:xfrm flipH="1">
            <a:off x="2296150" y="3790808"/>
            <a:ext cx="5994847" cy="12420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32A1CFC5-B67E-E828-B4E2-4D7B172FDB69}"/>
              </a:ext>
            </a:extLst>
          </p:cNvPr>
          <p:cNvSpPr txBox="1"/>
          <p:nvPr/>
        </p:nvSpPr>
        <p:spPr bwMode="auto">
          <a:xfrm>
            <a:off x="156887" y="3427986"/>
            <a:ext cx="29546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Универсальная архитектуры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dirty="0">
                <a:solidFill>
                  <a:schemeClr val="bg1"/>
                </a:solidFill>
              </a:rPr>
              <a:t> кодировщика признаков</a:t>
            </a:r>
          </a:p>
        </p:txBody>
      </p:sp>
      <p:cxnSp>
        <p:nvCxnSpPr>
          <p:cNvPr id="44" name="Прямая соединительная линия 43">
            <a:extLst>
              <a:ext uri="{FF2B5EF4-FFF2-40B4-BE49-F238E27FC236}">
                <a16:creationId xmlns:a16="http://schemas.microsoft.com/office/drawing/2014/main" id="{1E017D51-5E7C-1561-171F-B2EE3B6C40FA}"/>
              </a:ext>
            </a:extLst>
          </p:cNvPr>
          <p:cNvCxnSpPr>
            <a:cxnSpLocks/>
          </p:cNvCxnSpPr>
          <p:nvPr/>
        </p:nvCxnSpPr>
        <p:spPr bwMode="auto">
          <a:xfrm flipH="1">
            <a:off x="2296149" y="3286013"/>
            <a:ext cx="5994847" cy="12420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1321EE58-0CA4-D87B-3204-99B03B637A05}"/>
              </a:ext>
            </a:extLst>
          </p:cNvPr>
          <p:cNvSpPr txBox="1"/>
          <p:nvPr/>
        </p:nvSpPr>
        <p:spPr bwMode="auto">
          <a:xfrm>
            <a:off x="102508" y="2980036"/>
            <a:ext cx="26196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 «Широкая» архитектура</a:t>
            </a:r>
          </a:p>
        </p:txBody>
      </p:sp>
      <p:cxnSp>
        <p:nvCxnSpPr>
          <p:cNvPr id="46" name="Прямая соединительная линия 45">
            <a:extLst>
              <a:ext uri="{FF2B5EF4-FFF2-40B4-BE49-F238E27FC236}">
                <a16:creationId xmlns:a16="http://schemas.microsoft.com/office/drawing/2014/main" id="{0CCFC41D-C7E2-ABB7-713A-A9DA48036F62}"/>
              </a:ext>
            </a:extLst>
          </p:cNvPr>
          <p:cNvCxnSpPr>
            <a:cxnSpLocks/>
          </p:cNvCxnSpPr>
          <p:nvPr/>
        </p:nvCxnSpPr>
        <p:spPr bwMode="auto">
          <a:xfrm flipH="1">
            <a:off x="2291611" y="2942551"/>
            <a:ext cx="5994847" cy="12420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20D92E53-BD3F-43C0-333A-BEA7F64A6DA6}"/>
              </a:ext>
            </a:extLst>
          </p:cNvPr>
          <p:cNvSpPr txBox="1"/>
          <p:nvPr/>
        </p:nvSpPr>
        <p:spPr bwMode="auto">
          <a:xfrm>
            <a:off x="102508" y="2610890"/>
            <a:ext cx="2468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 Система из архитектур</a:t>
            </a:r>
          </a:p>
        </p:txBody>
      </p:sp>
      <p:cxnSp>
        <p:nvCxnSpPr>
          <p:cNvPr id="48" name="Прямая соединительная линия 47">
            <a:extLst>
              <a:ext uri="{FF2B5EF4-FFF2-40B4-BE49-F238E27FC236}">
                <a16:creationId xmlns:a16="http://schemas.microsoft.com/office/drawing/2014/main" id="{3DEA4491-C2E1-18B3-7AC5-3EB6598DF31E}"/>
              </a:ext>
            </a:extLst>
          </p:cNvPr>
          <p:cNvCxnSpPr>
            <a:cxnSpLocks/>
          </p:cNvCxnSpPr>
          <p:nvPr/>
        </p:nvCxnSpPr>
        <p:spPr bwMode="auto">
          <a:xfrm flipH="1">
            <a:off x="2278800" y="2390334"/>
            <a:ext cx="5994847" cy="12420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DA7C78A9-193C-79B7-68EE-26B9EA1702AC}"/>
              </a:ext>
            </a:extLst>
          </p:cNvPr>
          <p:cNvSpPr txBox="1"/>
          <p:nvPr/>
        </p:nvSpPr>
        <p:spPr bwMode="auto">
          <a:xfrm>
            <a:off x="58301" y="2072556"/>
            <a:ext cx="3151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 Система обучения архитектур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E008906-3D6C-597A-69EC-04BF3682C45F}"/>
              </a:ext>
            </a:extLst>
          </p:cNvPr>
          <p:cNvSpPr txBox="1"/>
          <p:nvPr/>
        </p:nvSpPr>
        <p:spPr>
          <a:xfrm>
            <a:off x="2376862" y="5445195"/>
            <a:ext cx="880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10</a:t>
            </a:r>
            <a:r>
              <a:rPr lang="ru-RU" baseline="30000" dirty="0">
                <a:solidFill>
                  <a:schemeClr val="bg1"/>
                </a:solidFill>
              </a:rPr>
              <a:t>1</a:t>
            </a:r>
            <a:r>
              <a:rPr lang="ru-RU" dirty="0">
                <a:solidFill>
                  <a:schemeClr val="bg1"/>
                </a:solidFill>
              </a:rPr>
              <a:t>-10</a:t>
            </a:r>
            <a:r>
              <a:rPr lang="ru-RU" baseline="300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B24F89E-A837-5E86-C024-CBD87F14B3A9}"/>
              </a:ext>
            </a:extLst>
          </p:cNvPr>
          <p:cNvSpPr txBox="1"/>
          <p:nvPr/>
        </p:nvSpPr>
        <p:spPr bwMode="auto">
          <a:xfrm>
            <a:off x="2541867" y="4813079"/>
            <a:ext cx="880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10</a:t>
            </a:r>
            <a:r>
              <a:rPr lang="ru-RU" baseline="30000" dirty="0">
                <a:solidFill>
                  <a:schemeClr val="bg1"/>
                </a:solidFill>
              </a:rPr>
              <a:t>2</a:t>
            </a:r>
            <a:r>
              <a:rPr lang="ru-RU" dirty="0">
                <a:solidFill>
                  <a:schemeClr val="bg1"/>
                </a:solidFill>
              </a:rPr>
              <a:t>-10</a:t>
            </a:r>
            <a:r>
              <a:rPr lang="ru-RU" baseline="300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4D7A5AF-C945-DBB1-93C8-6D7EA7849EED}"/>
              </a:ext>
            </a:extLst>
          </p:cNvPr>
          <p:cNvSpPr txBox="1"/>
          <p:nvPr/>
        </p:nvSpPr>
        <p:spPr bwMode="auto">
          <a:xfrm>
            <a:off x="3556156" y="4014008"/>
            <a:ext cx="880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10</a:t>
            </a:r>
            <a:r>
              <a:rPr lang="ru-RU" baseline="30000" dirty="0">
                <a:solidFill>
                  <a:schemeClr val="bg1"/>
                </a:solidFill>
              </a:rPr>
              <a:t>3</a:t>
            </a:r>
            <a:r>
              <a:rPr lang="ru-RU" dirty="0">
                <a:solidFill>
                  <a:schemeClr val="bg1"/>
                </a:solidFill>
              </a:rPr>
              <a:t>-10</a:t>
            </a:r>
            <a:r>
              <a:rPr lang="ru-RU" baseline="30000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342EA1E-01AE-F331-A814-A757C6942ED0}"/>
              </a:ext>
            </a:extLst>
          </p:cNvPr>
          <p:cNvSpPr txBox="1"/>
          <p:nvPr/>
        </p:nvSpPr>
        <p:spPr bwMode="auto">
          <a:xfrm>
            <a:off x="4158954" y="3438244"/>
            <a:ext cx="880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10</a:t>
            </a:r>
            <a:r>
              <a:rPr lang="ru-RU" baseline="30000" dirty="0">
                <a:solidFill>
                  <a:schemeClr val="bg1"/>
                </a:solidFill>
              </a:rPr>
              <a:t>5</a:t>
            </a:r>
            <a:r>
              <a:rPr lang="ru-RU" dirty="0">
                <a:solidFill>
                  <a:schemeClr val="bg1"/>
                </a:solidFill>
              </a:rPr>
              <a:t>-10</a:t>
            </a:r>
            <a:r>
              <a:rPr lang="ru-RU" baseline="30000" dirty="0">
                <a:solidFill>
                  <a:schemeClr val="bg1"/>
                </a:solidFill>
              </a:rPr>
              <a:t>8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877F4DF-25CA-18A3-DDAC-2D527590D20F}"/>
              </a:ext>
            </a:extLst>
          </p:cNvPr>
          <p:cNvSpPr txBox="1"/>
          <p:nvPr/>
        </p:nvSpPr>
        <p:spPr bwMode="auto">
          <a:xfrm>
            <a:off x="4436318" y="2969075"/>
            <a:ext cx="958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10</a:t>
            </a:r>
            <a:r>
              <a:rPr lang="ru-RU" baseline="30000" dirty="0">
                <a:solidFill>
                  <a:schemeClr val="bg1"/>
                </a:solidFill>
              </a:rPr>
              <a:t>8</a:t>
            </a:r>
            <a:r>
              <a:rPr lang="ru-RU" dirty="0">
                <a:solidFill>
                  <a:schemeClr val="bg1"/>
                </a:solidFill>
              </a:rPr>
              <a:t>-10</a:t>
            </a:r>
            <a:r>
              <a:rPr lang="ru-RU" baseline="30000" dirty="0">
                <a:solidFill>
                  <a:schemeClr val="bg1"/>
                </a:solidFill>
              </a:rPr>
              <a:t>10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DEC2CDB-D8CE-A4A0-E401-AEDD06DB5290}"/>
              </a:ext>
            </a:extLst>
          </p:cNvPr>
          <p:cNvSpPr txBox="1"/>
          <p:nvPr/>
        </p:nvSpPr>
        <p:spPr bwMode="auto">
          <a:xfrm>
            <a:off x="4950357" y="2580313"/>
            <a:ext cx="958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10</a:t>
            </a:r>
            <a:r>
              <a:rPr lang="ru-RU" baseline="30000" dirty="0">
                <a:solidFill>
                  <a:schemeClr val="bg1"/>
                </a:solidFill>
              </a:rPr>
              <a:t>9</a:t>
            </a:r>
            <a:r>
              <a:rPr lang="ru-RU" dirty="0">
                <a:solidFill>
                  <a:schemeClr val="bg1"/>
                </a:solidFill>
              </a:rPr>
              <a:t>-10</a:t>
            </a:r>
            <a:r>
              <a:rPr lang="ru-RU" baseline="30000" dirty="0">
                <a:solidFill>
                  <a:schemeClr val="bg1"/>
                </a:solidFill>
              </a:rPr>
              <a:t>10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8333BFA-1DAB-879A-9591-8B8F2A8D2DD3}"/>
              </a:ext>
            </a:extLst>
          </p:cNvPr>
          <p:cNvSpPr txBox="1"/>
          <p:nvPr/>
        </p:nvSpPr>
        <p:spPr bwMode="auto">
          <a:xfrm>
            <a:off x="391584" y="5908119"/>
            <a:ext cx="1734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Четкие правила</a:t>
            </a:r>
          </a:p>
        </p:txBody>
      </p:sp>
      <p:cxnSp>
        <p:nvCxnSpPr>
          <p:cNvPr id="62" name="Прямая соединительная линия 61">
            <a:extLst>
              <a:ext uri="{FF2B5EF4-FFF2-40B4-BE49-F238E27FC236}">
                <a16:creationId xmlns:a16="http://schemas.microsoft.com/office/drawing/2014/main" id="{8A2DFB6E-C381-FA75-809F-B55FCB56B096}"/>
              </a:ext>
            </a:extLst>
          </p:cNvPr>
          <p:cNvCxnSpPr/>
          <p:nvPr/>
        </p:nvCxnSpPr>
        <p:spPr bwMode="auto">
          <a:xfrm flipH="1">
            <a:off x="2285359" y="5900126"/>
            <a:ext cx="5599597" cy="121322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6E6A02C-4E06-19C8-DE48-F26A662A42C3}"/>
              </a:ext>
            </a:extLst>
          </p:cNvPr>
          <p:cNvSpPr txBox="1"/>
          <p:nvPr/>
        </p:nvSpPr>
        <p:spPr>
          <a:xfrm>
            <a:off x="2325539" y="574460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10</a:t>
            </a:r>
            <a:r>
              <a:rPr lang="ru-RU" baseline="30000" dirty="0">
                <a:solidFill>
                  <a:schemeClr val="bg1"/>
                </a:solidFill>
              </a:rPr>
              <a:t>1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ECE70F-ED53-30AC-ED1B-3EBA3C2240C1}"/>
              </a:ext>
            </a:extLst>
          </p:cNvPr>
          <p:cNvSpPr txBox="1"/>
          <p:nvPr/>
        </p:nvSpPr>
        <p:spPr bwMode="auto">
          <a:xfrm>
            <a:off x="4160107" y="1747557"/>
            <a:ext cx="1646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Объем данных</a:t>
            </a:r>
          </a:p>
        </p:txBody>
      </p:sp>
    </p:spTree>
    <p:extLst>
      <p:ext uri="{BB962C8B-B14F-4D97-AF65-F5344CB8AC3E}">
        <p14:creationId xmlns:p14="http://schemas.microsoft.com/office/powerpoint/2010/main" val="132526371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5714" y="299442"/>
            <a:ext cx="10537372" cy="1350631"/>
          </a:xfrm>
        </p:spPr>
        <p:txBody>
          <a:bodyPr>
            <a:noAutofit/>
          </a:bodyPr>
          <a:lstStyle/>
          <a:p>
            <a:r>
              <a:rPr lang="ru-RU" sz="4800" b="1" dirty="0">
                <a:solidFill>
                  <a:schemeClr val="bg1"/>
                </a:solidFill>
              </a:rPr>
              <a:t>Порождающие состязательные сети </a:t>
            </a:r>
            <a:r>
              <a:rPr lang="en-US" sz="4800" b="1" dirty="0">
                <a:solidFill>
                  <a:schemeClr val="bg1"/>
                </a:solidFill>
              </a:rPr>
              <a:t>(GAN)</a:t>
            </a:r>
            <a:r>
              <a:rPr lang="ru-RU" sz="4800" b="1" dirty="0">
                <a:solidFill>
                  <a:schemeClr val="bg1"/>
                </a:solidFill>
              </a:rPr>
              <a:t>. </a:t>
            </a:r>
            <a:r>
              <a:rPr lang="en-US" sz="4800" b="1" dirty="0">
                <a:solidFill>
                  <a:schemeClr val="bg1"/>
                </a:solidFill>
              </a:rPr>
              <a:t>DCGAN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AutoShape 2" descr="https://smerity.com/media/images/articles/2016/gnmt_arch_deep_residuals.svg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AutoShape 4" descr="https://smerity.com/media/images/articles/2016/gnmt_arch_deep_residuals.svg"/>
          <p:cNvSpPr>
            <a:spLocks noChangeAspect="1" noChangeArrowheads="1"/>
          </p:cNvSpPr>
          <p:nvPr/>
        </p:nvSpPr>
        <p:spPr bwMode="auto">
          <a:xfrm>
            <a:off x="18319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3" name="Прямоугольник 2"/>
          <p:cNvSpPr/>
          <p:nvPr/>
        </p:nvSpPr>
        <p:spPr>
          <a:xfrm>
            <a:off x="1728998" y="1031405"/>
            <a:ext cx="87340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PetersburgC-Identity-H"/>
              </a:rPr>
              <a:t>(</a:t>
            </a:r>
            <a:endParaRPr lang="ru-RU" dirty="0"/>
          </a:p>
        </p:txBody>
      </p:sp>
      <p:pic>
        <p:nvPicPr>
          <p:cNvPr id="9" name="Picture 2" descr="ÐÐ°ÑÑÐ¸Ð½ÐºÐ¸ Ð¿Ð¾ Ð·Ð°Ð¿ÑÐ¾ÑÑ DCGAN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8331" y="789510"/>
            <a:ext cx="8132940" cy="4168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generator network">
            <a:extLst>
              <a:ext uri="{FF2B5EF4-FFF2-40B4-BE49-F238E27FC236}">
                <a16:creationId xmlns:a16="http://schemas.microsoft.com/office/drawing/2014/main" id="{C25F85F8-8890-47A7-8951-50DF7BE93B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1968855" y="5013176"/>
            <a:ext cx="4055947" cy="1592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discriminator network">
            <a:extLst>
              <a:ext uri="{FF2B5EF4-FFF2-40B4-BE49-F238E27FC236}">
                <a16:creationId xmlns:a16="http://schemas.microsoft.com/office/drawing/2014/main" id="{45B81910-76D8-43F4-BFBF-984070D407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6168818" y="5085183"/>
            <a:ext cx="3977681" cy="1350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182113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22514" y="274638"/>
            <a:ext cx="11219543" cy="490066"/>
          </a:xfrm>
        </p:spPr>
        <p:txBody>
          <a:bodyPr>
            <a:noAutofit/>
          </a:bodyPr>
          <a:lstStyle/>
          <a:p>
            <a:r>
              <a:rPr lang="ru-RU" sz="4800" b="1" dirty="0">
                <a:solidFill>
                  <a:schemeClr val="bg1"/>
                </a:solidFill>
              </a:rPr>
              <a:t>Порождающие состязательные сети. </a:t>
            </a:r>
            <a:r>
              <a:rPr lang="en-US" sz="4800" b="1" dirty="0">
                <a:solidFill>
                  <a:schemeClr val="bg1"/>
                </a:solidFill>
              </a:rPr>
              <a:t>Conditional GAN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AutoShape 2" descr="https://smerity.com/media/images/articles/2016/gnmt_arch_deep_residuals.svg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AutoShape 4" descr="https://smerity.com/media/images/articles/2016/gnmt_arch_deep_residuals.svg"/>
          <p:cNvSpPr>
            <a:spLocks noChangeAspect="1" noChangeArrowheads="1"/>
          </p:cNvSpPr>
          <p:nvPr/>
        </p:nvSpPr>
        <p:spPr bwMode="auto">
          <a:xfrm>
            <a:off x="18319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Объект 6"/>
              <p:cNvSpPr>
                <a:spLocks noGrp="1"/>
              </p:cNvSpPr>
              <p:nvPr>
                <p:ph idx="1"/>
              </p:nvPr>
            </p:nvSpPr>
            <p:spPr>
              <a:xfrm>
                <a:off x="391886" y="1146628"/>
                <a:ext cx="11219543" cy="5378715"/>
              </a:xfrm>
            </p:spPr>
            <p:txBody>
              <a:bodyPr>
                <a:normAutofit/>
              </a:bodyPr>
              <a:lstStyle/>
              <a:p>
                <a:r>
                  <a:rPr lang="en-US" sz="2000" dirty="0">
                    <a:solidFill>
                      <a:schemeClr val="bg1"/>
                    </a:solidFill>
                  </a:rPr>
                  <a:t>conditional GAN</a:t>
                </a:r>
                <a:r>
                  <a:rPr lang="ru-RU" sz="2000" dirty="0">
                    <a:solidFill>
                      <a:schemeClr val="bg1"/>
                    </a:solidFill>
                  </a:rPr>
                  <a:t> - модель использует дополнительную информацию </a:t>
                </a:r>
                <a:r>
                  <a:rPr lang="ru-RU" sz="2000" b="1" i="1" dirty="0">
                    <a:solidFill>
                      <a:schemeClr val="bg1"/>
                    </a:solidFill>
                  </a:rPr>
                  <a:t>y</a:t>
                </a:r>
                <a:r>
                  <a:rPr lang="ru-RU" sz="2000" dirty="0">
                    <a:solidFill>
                      <a:schemeClr val="bg1"/>
                    </a:solidFill>
                  </a:rPr>
                  <a:t>, которая часто доступна вместе с примерами </a:t>
                </a:r>
                <a:r>
                  <a:rPr lang="ru-RU" sz="2000" b="1" i="1" dirty="0">
                    <a:solidFill>
                      <a:schemeClr val="bg1"/>
                    </a:solidFill>
                  </a:rPr>
                  <a:t>x</a:t>
                </a:r>
                <a:r>
                  <a:rPr lang="ru-RU" sz="2000" dirty="0">
                    <a:solidFill>
                      <a:schemeClr val="bg1"/>
                    </a:solidFill>
                  </a:rPr>
                  <a:t>; </a:t>
                </a:r>
              </a:p>
              <a:p>
                <a:pPr lvl="1"/>
                <a:r>
                  <a:rPr lang="ru-RU" sz="2000" dirty="0">
                    <a:solidFill>
                      <a:schemeClr val="bg1"/>
                    </a:solidFill>
                  </a:rPr>
                  <a:t>например, метка класса изображения (кошка или собака, номер цифры). </a:t>
                </a:r>
              </a:p>
              <a:p>
                <a:pPr lvl="1"/>
                <a:r>
                  <a:rPr lang="ru-RU" sz="2000" dirty="0">
                    <a:solidFill>
                      <a:schemeClr val="bg1"/>
                    </a:solidFill>
                  </a:rPr>
                  <a:t>Метка подается на вход генератора и дискриминатора</a:t>
                </a:r>
                <a:endParaRPr lang="en-US" sz="2000" dirty="0">
                  <a:solidFill>
                    <a:schemeClr val="bg1"/>
                  </a:solidFill>
                </a:endParaRPr>
              </a:p>
              <a:p>
                <a:pPr lvl="1"/>
                <a:r>
                  <a:rPr lang="ru-RU" sz="2000" dirty="0">
                    <a:solidFill>
                      <a:schemeClr val="bg1"/>
                    </a:solidFill>
                  </a:rPr>
                  <a:t>Генератор строит распределение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000" i="1" dirty="0">
                            <a:solidFill>
                              <a:schemeClr val="bg1"/>
                            </a:solidFill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ru-RU" sz="2000" i="1" dirty="0" err="1">
                            <a:solidFill>
                              <a:schemeClr val="bg1"/>
                            </a:solidFill>
                            <a:latin typeface="Cambria Math"/>
                          </a:rPr>
                          <m:t>𝑔𝑒𝑛</m:t>
                        </m:r>
                      </m:sub>
                    </m:sSub>
                    <m:r>
                      <a:rPr lang="ru-RU" sz="2000" i="1" dirty="0">
                        <a:solidFill>
                          <a:schemeClr val="bg1"/>
                        </a:solidFill>
                        <a:latin typeface="Cambria Math"/>
                      </a:rPr>
                      <m:t>(</m:t>
                    </m:r>
                    <m:r>
                      <a:rPr lang="ru-RU" sz="2000" b="1" i="1" dirty="0">
                        <a:solidFill>
                          <a:schemeClr val="bg1"/>
                        </a:solidFill>
                        <a:latin typeface="Cambria Math"/>
                      </a:rPr>
                      <m:t>𝒙</m:t>
                    </m:r>
                    <m:r>
                      <a:rPr lang="ru-RU" sz="2000" b="1" i="1" dirty="0">
                        <a:solidFill>
                          <a:schemeClr val="bg1"/>
                        </a:solidFill>
                        <a:latin typeface="Cambria Math"/>
                      </a:rPr>
                      <m:t> </m:t>
                    </m:r>
                    <m:r>
                      <a:rPr lang="en-US" sz="2000" i="1" dirty="0">
                        <a:solidFill>
                          <a:schemeClr val="bg1"/>
                        </a:solidFill>
                        <a:latin typeface="Cambria Math"/>
                      </a:rPr>
                      <m:t>|</m:t>
                    </m:r>
                    <m:r>
                      <a:rPr lang="ru-RU" sz="2000" i="1" dirty="0">
                        <a:solidFill>
                          <a:schemeClr val="bg1"/>
                        </a:solidFill>
                        <a:latin typeface="Cambria Math"/>
                      </a:rPr>
                      <m:t> </m:t>
                    </m:r>
                    <m:r>
                      <a:rPr lang="ru-RU" sz="2000" b="1" i="1" dirty="0" smtClean="0">
                        <a:solidFill>
                          <a:schemeClr val="bg1"/>
                        </a:solidFill>
                        <a:latin typeface="Cambria Math"/>
                      </a:rPr>
                      <m:t>𝒚</m:t>
                    </m:r>
                    <m:r>
                      <a:rPr lang="ru-RU" sz="2000" i="1" dirty="0">
                        <a:solidFill>
                          <a:schemeClr val="bg1"/>
                        </a:solidFill>
                        <a:latin typeface="Cambria Math"/>
                      </a:rPr>
                      <m:t>) = </m:t>
                    </m:r>
                    <m:r>
                      <a:rPr lang="ru-RU" sz="2000" i="1" dirty="0">
                        <a:solidFill>
                          <a:schemeClr val="bg1"/>
                        </a:solidFill>
                        <a:latin typeface="Cambria Math"/>
                      </a:rPr>
                      <m:t>𝐺</m:t>
                    </m:r>
                    <m:r>
                      <a:rPr lang="ru-RU" sz="2000" i="1" dirty="0">
                        <a:solidFill>
                          <a:schemeClr val="bg1"/>
                        </a:solidFill>
                        <a:latin typeface="Cambria Math"/>
                      </a:rPr>
                      <m:t>(</m:t>
                    </m:r>
                    <m:r>
                      <a:rPr lang="ru-RU" sz="2000" b="1" i="1" dirty="0">
                        <a:solidFill>
                          <a:schemeClr val="bg1"/>
                        </a:solidFill>
                        <a:latin typeface="Cambria Math"/>
                      </a:rPr>
                      <m:t>𝒛</m:t>
                    </m:r>
                    <m:r>
                      <a:rPr lang="en-US" sz="2000" i="1" dirty="0">
                        <a:solidFill>
                          <a:schemeClr val="bg1"/>
                        </a:solidFill>
                        <a:latin typeface="Cambria Math"/>
                      </a:rPr>
                      <m:t>,</m:t>
                    </m:r>
                    <m:r>
                      <a:rPr lang="ru-RU" sz="2000" i="1" dirty="0">
                        <a:solidFill>
                          <a:schemeClr val="bg1"/>
                        </a:solidFill>
                        <a:latin typeface="Cambria Math"/>
                      </a:rPr>
                      <m:t> </m:t>
                    </m:r>
                    <m:r>
                      <a:rPr lang="ru-RU" sz="2000" b="1" i="1" dirty="0">
                        <a:solidFill>
                          <a:schemeClr val="bg1"/>
                        </a:solidFill>
                        <a:latin typeface="Cambria Math"/>
                      </a:rPr>
                      <m:t>𝒚</m:t>
                    </m:r>
                    <m:r>
                      <a:rPr lang="ru-RU" sz="2000" i="1" dirty="0">
                        <a:solidFill>
                          <a:schemeClr val="bg1"/>
                        </a:solidFill>
                        <a:latin typeface="Cambria Math"/>
                      </a:rPr>
                      <m:t>)</m:t>
                    </m:r>
                  </m:oMath>
                </a14:m>
                <a:endParaRPr lang="ru-RU" sz="2000" dirty="0">
                  <a:solidFill>
                    <a:schemeClr val="bg1"/>
                  </a:solidFill>
                </a:endParaRPr>
              </a:p>
              <a:p>
                <a:pPr lvl="1"/>
                <a:r>
                  <a:rPr lang="ru-RU" sz="2000" dirty="0">
                    <a:solidFill>
                      <a:schemeClr val="bg1"/>
                    </a:solidFill>
                  </a:rPr>
                  <a:t>Дискриминатор задан распределением </a:t>
                </a:r>
                <a:r>
                  <a:rPr lang="ru-RU" sz="2000" i="1" dirty="0">
                    <a:solidFill>
                      <a:schemeClr val="bg1"/>
                    </a:solidFill>
                  </a:rPr>
                  <a:t>D</a:t>
                </a:r>
                <a:r>
                  <a:rPr lang="ru-RU" sz="2000" dirty="0">
                    <a:solidFill>
                      <a:schemeClr val="bg1"/>
                    </a:solidFill>
                  </a:rPr>
                  <a:t>(</a:t>
                </a:r>
                <a:r>
                  <a:rPr lang="ru-RU" sz="2000" b="1" i="1" dirty="0">
                    <a:solidFill>
                      <a:schemeClr val="bg1"/>
                    </a:solidFill>
                  </a:rPr>
                  <a:t>x </a:t>
                </a:r>
                <a:r>
                  <a:rPr lang="en-US" sz="2000" dirty="0">
                    <a:solidFill>
                      <a:schemeClr val="bg1"/>
                    </a:solidFill>
                  </a:rPr>
                  <a:t>|</a:t>
                </a:r>
                <a:r>
                  <a:rPr lang="ru-RU" sz="2000" i="1" dirty="0">
                    <a:solidFill>
                      <a:schemeClr val="bg1"/>
                    </a:solidFill>
                  </a:rPr>
                  <a:t> </a:t>
                </a:r>
                <a:r>
                  <a:rPr lang="ru-RU" sz="2000" b="1" i="1" dirty="0">
                    <a:solidFill>
                      <a:schemeClr val="bg1"/>
                    </a:solidFill>
                  </a:rPr>
                  <a:t>y</a:t>
                </a:r>
                <a:r>
                  <a:rPr lang="ru-RU" sz="2000" dirty="0">
                    <a:solidFill>
                      <a:schemeClr val="bg1"/>
                    </a:solidFill>
                  </a:rPr>
                  <a:t>)  </a:t>
                </a:r>
              </a:p>
              <a:p>
                <a:pPr lvl="2"/>
                <a:r>
                  <a:rPr lang="ru-RU" sz="2200" dirty="0">
                    <a:solidFill>
                      <a:schemeClr val="bg1"/>
                    </a:solidFill>
                  </a:rPr>
                  <a:t>вход «настоящий», тоже при условии </a:t>
                </a:r>
                <a:r>
                  <a:rPr lang="ru-RU" sz="2200" b="1" i="1" dirty="0">
                    <a:solidFill>
                      <a:schemeClr val="bg1"/>
                    </a:solidFill>
                  </a:rPr>
                  <a:t>y</a:t>
                </a:r>
                <a:r>
                  <a:rPr lang="ru-RU" sz="2200" dirty="0">
                    <a:solidFill>
                      <a:schemeClr val="bg1"/>
                    </a:solidFill>
                  </a:rPr>
                  <a:t>.</a:t>
                </a:r>
              </a:p>
              <a:p>
                <a:pPr lvl="2"/>
                <a:endParaRPr lang="ru-RU" sz="2200" dirty="0">
                  <a:solidFill>
                    <a:schemeClr val="bg1"/>
                  </a:solidFill>
                </a:endParaRPr>
              </a:p>
              <a:p>
                <a:pPr lvl="1"/>
                <a:endParaRPr lang="ru-RU" sz="1600" dirty="0"/>
              </a:p>
            </p:txBody>
          </p:sp>
        </mc:Choice>
        <mc:Fallback xmlns="">
          <p:sp>
            <p:nvSpPr>
              <p:cNvPr id="7" name="Объект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1886" y="1146628"/>
                <a:ext cx="11219543" cy="5378715"/>
              </a:xfrm>
              <a:blipFill>
                <a:blip r:embed="rId2"/>
                <a:stretch>
                  <a:fillRect l="-452" t="-141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0095" y="3733540"/>
            <a:ext cx="3630563" cy="2840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235390" y="3861049"/>
            <a:ext cx="653660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i="1" dirty="0">
                <a:solidFill>
                  <a:schemeClr val="bg1"/>
                </a:solidFill>
              </a:rPr>
              <a:t>Проблема обычного </a:t>
            </a:r>
            <a:r>
              <a:rPr lang="en-US" i="1" dirty="0">
                <a:solidFill>
                  <a:schemeClr val="bg1"/>
                </a:solidFill>
              </a:rPr>
              <a:t>GAN </a:t>
            </a:r>
            <a:r>
              <a:rPr lang="ru-RU" i="1" dirty="0">
                <a:solidFill>
                  <a:schemeClr val="bg1"/>
                </a:solidFill>
              </a:rPr>
              <a:t>– модель может</a:t>
            </a:r>
            <a:r>
              <a:rPr lang="en-US" i="1" dirty="0">
                <a:solidFill>
                  <a:schemeClr val="bg1"/>
                </a:solidFill>
              </a:rPr>
              <a:t> </a:t>
            </a:r>
            <a:r>
              <a:rPr lang="ru-RU" i="1" dirty="0">
                <a:solidFill>
                  <a:schemeClr val="bg1"/>
                </a:solidFill>
              </a:rPr>
              <a:t>выбрать только ряд мод и генерировать</a:t>
            </a:r>
            <a:r>
              <a:rPr lang="en-US" i="1" dirty="0">
                <a:solidFill>
                  <a:schemeClr val="bg1"/>
                </a:solidFill>
              </a:rPr>
              <a:t> </a:t>
            </a:r>
            <a:r>
              <a:rPr lang="ru-RU" i="1" dirty="0">
                <a:solidFill>
                  <a:schemeClr val="bg1"/>
                </a:solidFill>
              </a:rPr>
              <a:t>только из них.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i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i="1" dirty="0">
                <a:solidFill>
                  <a:schemeClr val="bg1"/>
                </a:solidFill>
              </a:rPr>
              <a:t>Напр. выбрать только 3 и</a:t>
            </a:r>
            <a:r>
              <a:rPr lang="en-US" i="1" dirty="0">
                <a:solidFill>
                  <a:schemeClr val="bg1"/>
                </a:solidFill>
              </a:rPr>
              <a:t> </a:t>
            </a:r>
            <a:r>
              <a:rPr lang="ru-RU" i="1" dirty="0">
                <a:solidFill>
                  <a:schemeClr val="bg1"/>
                </a:solidFill>
              </a:rPr>
              <a:t>7 из всех цифр и генерировать только из них.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i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i="1" dirty="0">
                <a:solidFill>
                  <a:schemeClr val="bg1"/>
                </a:solidFill>
              </a:rPr>
              <a:t>Использование явных меток позволяет повысить независимость результатов.</a:t>
            </a:r>
          </a:p>
        </p:txBody>
      </p:sp>
    </p:spTree>
    <p:extLst>
      <p:ext uri="{BB962C8B-B14F-4D97-AF65-F5344CB8AC3E}">
        <p14:creationId xmlns:p14="http://schemas.microsoft.com/office/powerpoint/2010/main" val="232205377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66057" y="289495"/>
            <a:ext cx="10925175" cy="903437"/>
          </a:xfrm>
        </p:spPr>
        <p:txBody>
          <a:bodyPr>
            <a:noAutofit/>
          </a:bodyPr>
          <a:lstStyle/>
          <a:p>
            <a:r>
              <a:rPr lang="ru-RU" sz="4800" b="1" dirty="0">
                <a:solidFill>
                  <a:schemeClr val="bg1"/>
                </a:solidFill>
              </a:rPr>
              <a:t>Порождающие состязательные сети. </a:t>
            </a:r>
            <a:r>
              <a:rPr lang="en-US" sz="4800" b="1" dirty="0">
                <a:solidFill>
                  <a:schemeClr val="bg1"/>
                </a:solidFill>
              </a:rPr>
              <a:t>Conditional GAN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AutoShape 2" descr="https://smerity.com/media/images/articles/2016/gnmt_arch_deep_residuals.svg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AutoShape 4" descr="https://smerity.com/media/images/articles/2016/gnmt_arch_deep_residuals.svg"/>
          <p:cNvSpPr>
            <a:spLocks noChangeAspect="1" noChangeArrowheads="1"/>
          </p:cNvSpPr>
          <p:nvPr/>
        </p:nvSpPr>
        <p:spPr bwMode="auto">
          <a:xfrm>
            <a:off x="18319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Объект 6"/>
              <p:cNvSpPr>
                <a:spLocks noGrp="1"/>
              </p:cNvSpPr>
              <p:nvPr>
                <p:ph idx="1"/>
              </p:nvPr>
            </p:nvSpPr>
            <p:spPr>
              <a:xfrm>
                <a:off x="1679576" y="1322088"/>
                <a:ext cx="8880921" cy="5275263"/>
              </a:xfrm>
            </p:spPr>
            <p:txBody>
              <a:bodyPr>
                <a:normAutofit/>
              </a:bodyPr>
              <a:lstStyle/>
              <a:p>
                <a:pPr lvl="1"/>
                <a:r>
                  <a:rPr lang="ru-RU" sz="1600" dirty="0">
                    <a:solidFill>
                      <a:schemeClr val="bg1"/>
                    </a:solidFill>
                  </a:rPr>
                  <a:t>Обычный </a:t>
                </a:r>
                <a:r>
                  <a:rPr lang="en-US" sz="1600" dirty="0">
                    <a:solidFill>
                      <a:schemeClr val="bg1"/>
                    </a:solidFill>
                  </a:rPr>
                  <a:t>GAN </a:t>
                </a:r>
                <a14:m>
                  <m:oMath xmlns:m="http://schemas.openxmlformats.org/officeDocument/2006/math">
                    <m:r>
                      <a:rPr lang="ru-RU" sz="1800" i="1" dirty="0">
                        <a:solidFill>
                          <a:schemeClr val="bg1"/>
                        </a:solidFill>
                        <a:latin typeface="Cambria Math"/>
                      </a:rPr>
                      <m:t>𝑉</m:t>
                    </m:r>
                    <m:r>
                      <a:rPr lang="ru-RU" sz="1800" i="1" dirty="0">
                        <a:solidFill>
                          <a:schemeClr val="bg1"/>
                        </a:solidFill>
                        <a:latin typeface="Cambria Math"/>
                      </a:rPr>
                      <m:t> (</m:t>
                    </m:r>
                    <m:r>
                      <a:rPr lang="ru-RU" sz="1800" i="1" dirty="0">
                        <a:solidFill>
                          <a:schemeClr val="bg1"/>
                        </a:solidFill>
                        <a:latin typeface="Cambria Math"/>
                      </a:rPr>
                      <m:t>𝐷</m:t>
                    </m:r>
                    <m:r>
                      <a:rPr lang="ru-RU" sz="1800" i="1" dirty="0">
                        <a:solidFill>
                          <a:schemeClr val="bg1"/>
                        </a:solidFill>
                        <a:latin typeface="Cambria Math"/>
                      </a:rPr>
                      <m:t>, </m:t>
                    </m:r>
                    <m:r>
                      <a:rPr lang="ru-RU" sz="1800" i="1" dirty="0">
                        <a:solidFill>
                          <a:schemeClr val="bg1"/>
                        </a:solidFill>
                        <a:latin typeface="Cambria Math"/>
                      </a:rPr>
                      <m:t>𝐺</m:t>
                    </m:r>
                    <m:r>
                      <a:rPr lang="ru-RU" sz="1800" i="1" dirty="0">
                        <a:solidFill>
                          <a:schemeClr val="bg1"/>
                        </a:solidFill>
                        <a:latin typeface="Cambria Math"/>
                      </a:rPr>
                      <m:t>)=</m:t>
                    </m:r>
                    <m:sSub>
                      <m:sSubPr>
                        <m:ctrlPr>
                          <a:rPr lang="en-US" sz="16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16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sSub>
                          <m:sSubPr>
                            <m:ctrlPr>
                              <a:rPr lang="en-US" sz="16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1600" i="1" dirty="0" err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i="1" dirty="0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𝑠</m:t>
                            </m:r>
                          </m:sub>
                        </m:sSub>
                        <m:r>
                          <a:rPr lang="ru-RU" sz="1600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∼</m:t>
                        </m:r>
                        <m:sSub>
                          <m:sSubPr>
                            <m:ctrlPr>
                              <a:rPr lang="en-US" sz="16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1600" i="1" dirty="0" err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ru-RU" sz="1600" i="1" dirty="0" err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𝑑𝑎𝑡𝑎</m:t>
                            </m:r>
                          </m:sub>
                        </m:sSub>
                        <m:d>
                          <m:dPr>
                            <m:ctrlPr>
                              <a:rPr lang="ru-RU" sz="16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ru-RU" sz="16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sub>
                    </m:sSub>
                    <m:r>
                      <a:rPr lang="ru-RU" sz="16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[</m:t>
                    </m:r>
                    <m:r>
                      <m:rPr>
                        <m:sty m:val="p"/>
                      </m:rPr>
                      <a:rPr lang="ru-RU" sz="16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log</m:t>
                    </m:r>
                    <m:r>
                      <a:rPr lang="ru-RU" sz="16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⁡</m:t>
                    </m:r>
                    <m:r>
                      <a:rPr lang="ru-RU" sz="16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ru-RU" sz="16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ru-RU" sz="16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ru-RU" sz="16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)] +</m:t>
                    </m:r>
                    <m:sSub>
                      <m:sSubPr>
                        <m:ctrlPr>
                          <a:rPr lang="en-US" sz="1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dirty="0">
                            <a:solidFill>
                              <a:schemeClr val="bg1"/>
                            </a:solidFill>
                            <a:latin typeface="Cambria Math"/>
                          </a:rPr>
                          <m:t>𝐸</m:t>
                        </m:r>
                      </m:e>
                      <m:sub>
                        <m:r>
                          <a:rPr lang="ru-RU" sz="1800" i="1" dirty="0">
                            <a:solidFill>
                              <a:schemeClr val="bg1"/>
                            </a:solidFill>
                            <a:latin typeface="Cambria Math"/>
                          </a:rPr>
                          <m:t>𝑧</m:t>
                        </m:r>
                        <m:r>
                          <a:rPr lang="ru-RU" sz="1800" i="1" dirty="0">
                            <a:solidFill>
                              <a:schemeClr val="bg1"/>
                            </a:solidFill>
                            <a:latin typeface="Cambria Math"/>
                          </a:rPr>
                          <m:t>∼</m:t>
                        </m:r>
                        <m:sSub>
                          <m:sSubPr>
                            <m:ctrlPr>
                              <a:rPr lang="en-US" sz="18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1800" i="1" dirty="0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𝑝</m:t>
                            </m:r>
                          </m:e>
                          <m:sub>
                            <m:r>
                              <a:rPr lang="ru-RU" sz="1800" i="1" dirty="0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𝑧</m:t>
                            </m:r>
                          </m:sub>
                        </m:sSub>
                        <m:r>
                          <a:rPr lang="en-US" sz="1800" i="1" dirty="0">
                            <a:solidFill>
                              <a:schemeClr val="bg1"/>
                            </a:solidFill>
                            <a:latin typeface="Cambria Math"/>
                          </a:rPr>
                          <m:t>(</m:t>
                        </m:r>
                        <m:r>
                          <a:rPr lang="en-US" sz="1800" i="1" dirty="0">
                            <a:solidFill>
                              <a:schemeClr val="bg1"/>
                            </a:solidFill>
                            <a:latin typeface="Cambria Math"/>
                          </a:rPr>
                          <m:t>𝑧</m:t>
                        </m:r>
                        <m:r>
                          <a:rPr lang="en-US" sz="1800" i="1" dirty="0">
                            <a:solidFill>
                              <a:schemeClr val="bg1"/>
                            </a:solidFill>
                            <a:latin typeface="Cambria Math"/>
                          </a:rPr>
                          <m:t>)</m:t>
                        </m:r>
                      </m:sub>
                    </m:sSub>
                    <m:r>
                      <a:rPr lang="ru-RU" sz="1800" i="1" dirty="0">
                        <a:solidFill>
                          <a:schemeClr val="bg1"/>
                        </a:solidFill>
                        <a:latin typeface="Cambria Math"/>
                      </a:rPr>
                      <m:t> [</m:t>
                    </m:r>
                    <m:r>
                      <m:rPr>
                        <m:sty m:val="p"/>
                      </m:rPr>
                      <a:rPr lang="en-US" sz="1800" i="1" dirty="0">
                        <a:solidFill>
                          <a:schemeClr val="bg1"/>
                        </a:solidFill>
                        <a:latin typeface="Cambria Math"/>
                      </a:rPr>
                      <m:t>log</m:t>
                    </m:r>
                    <m:r>
                      <a:rPr lang="en-US" sz="1800" i="1" dirty="0">
                        <a:solidFill>
                          <a:schemeClr val="bg1"/>
                        </a:solidFill>
                        <a:latin typeface="Cambria Math"/>
                      </a:rPr>
                      <m:t>(1 − </m:t>
                    </m:r>
                    <m:r>
                      <m:rPr>
                        <m:sty m:val="p"/>
                      </m:rPr>
                      <a:rPr lang="ru-RU" sz="1800" i="1" dirty="0">
                        <a:solidFill>
                          <a:schemeClr val="bg1"/>
                        </a:solidFill>
                        <a:latin typeface="Cambria Math"/>
                      </a:rPr>
                      <m:t>D</m:t>
                    </m:r>
                    <m:d>
                      <m:dPr>
                        <m:ctrlPr>
                          <a:rPr lang="ru-RU" sz="1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ru-RU" sz="1800" i="1" dirty="0">
                            <a:solidFill>
                              <a:schemeClr val="bg1"/>
                            </a:solidFill>
                            <a:latin typeface="Cambria Math"/>
                          </a:rPr>
                          <m:t>G</m:t>
                        </m:r>
                        <m:d>
                          <m:dPr>
                            <m:ctrlPr>
                              <a:rPr lang="ru-RU" sz="18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1800" i="1" dirty="0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z</m:t>
                            </m:r>
                          </m:e>
                        </m:d>
                      </m:e>
                    </m:d>
                    <m:r>
                      <a:rPr lang="en-US" sz="1800" i="1" dirty="0">
                        <a:solidFill>
                          <a:schemeClr val="bg1"/>
                        </a:solidFill>
                        <a:latin typeface="Cambria Math"/>
                      </a:rPr>
                      <m:t>]</m:t>
                    </m:r>
                  </m:oMath>
                </a14:m>
                <a:endParaRPr lang="en-US" sz="1800" dirty="0">
                  <a:solidFill>
                    <a:schemeClr val="bg1"/>
                  </a:solidFill>
                </a:endParaRPr>
              </a:p>
              <a:p>
                <a:pPr lvl="1"/>
                <a:endParaRPr lang="ru-RU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Объект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79576" y="1322088"/>
                <a:ext cx="8880921" cy="527526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4725" y="1192933"/>
            <a:ext cx="2849389" cy="1941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9" name="Picture 5" descr="ÐÐµÐ¹ÑÐ¾ÑÐµÑÐµÐ²Ð°Ñ Ð¸Ð³ÑÐ° Ð² Ð¸Ð¼Ð¸ÑÐ°ÑÐ¸Ñ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9737" y="3356992"/>
            <a:ext cx="6621713" cy="3337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4481465" y="2143983"/>
                <a:ext cx="7143185" cy="9899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Conditional GAN</a:t>
                </a:r>
              </a:p>
              <a:p>
                <a14:m>
                  <m:oMath xmlns:m="http://schemas.openxmlformats.org/officeDocument/2006/math">
                    <m:r>
                      <a:rPr lang="ru-RU" sz="2000" i="1" dirty="0">
                        <a:solidFill>
                          <a:schemeClr val="bg1"/>
                        </a:solidFill>
                        <a:latin typeface="Cambria Math"/>
                      </a:rPr>
                      <m:t>𝑉</m:t>
                    </m:r>
                    <m:r>
                      <a:rPr lang="ru-RU" sz="2000" i="1" dirty="0">
                        <a:solidFill>
                          <a:schemeClr val="bg1"/>
                        </a:solidFill>
                        <a:latin typeface="Cambria Math"/>
                      </a:rPr>
                      <m:t> (</m:t>
                    </m:r>
                    <m:r>
                      <a:rPr lang="ru-RU" sz="2000" i="1" dirty="0">
                        <a:solidFill>
                          <a:schemeClr val="bg1"/>
                        </a:solidFill>
                        <a:latin typeface="Cambria Math"/>
                      </a:rPr>
                      <m:t>𝐷</m:t>
                    </m:r>
                    <m:r>
                      <a:rPr lang="ru-RU" sz="2000" i="1" dirty="0">
                        <a:solidFill>
                          <a:schemeClr val="bg1"/>
                        </a:solidFill>
                        <a:latin typeface="Cambria Math"/>
                      </a:rPr>
                      <m:t>, </m:t>
                    </m:r>
                    <m:r>
                      <a:rPr lang="ru-RU" sz="2000" i="1" dirty="0">
                        <a:solidFill>
                          <a:schemeClr val="bg1"/>
                        </a:solidFill>
                        <a:latin typeface="Cambria Math"/>
                      </a:rPr>
                      <m:t>𝐺</m:t>
                    </m:r>
                    <m:r>
                      <a:rPr lang="ru-RU" sz="2000" i="1" dirty="0">
                        <a:solidFill>
                          <a:schemeClr val="bg1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sSub>
                          <m:sSubPr>
                            <m:ctrlPr>
                              <a:rPr lang="en-US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i="1" dirty="0" err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 dirty="0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𝑠</m:t>
                            </m:r>
                          </m:sub>
                        </m:sSub>
                        <m:r>
                          <a:rPr lang="ru-RU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∼</m:t>
                        </m:r>
                        <m:sSub>
                          <m:sSubPr>
                            <m:ctrlPr>
                              <a:rPr lang="en-US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i="1" dirty="0" err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ru-RU" i="1" dirty="0" err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𝑑𝑎𝑡𝑎</m:t>
                            </m:r>
                          </m:sub>
                        </m:sSub>
                        <m:d>
                          <m:dPr>
                            <m:ctrlPr>
                              <a:rPr lang="ru-RU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ru-RU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sub>
                    </m:sSub>
                    <m:r>
                      <a:rPr lang="ru-RU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ru-RU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ru-RU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ru-RU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ru-RU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  <m:d>
                              <m:dPr>
                                <m:ctrlPr>
                                  <a:rPr lang="ru-RU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ru-RU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/>
                                  </a:rPr>
                                  <m:t>|</m:t>
                                </m:r>
                                <m: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/>
                                  </a:rPr>
                                  <m:t>𝑦</m:t>
                                </m:r>
                              </m:e>
                            </m:d>
                          </m:e>
                        </m:func>
                      </m:e>
                    </m:d>
                    <m:r>
                      <a:rPr lang="en-US" i="1" dirty="0">
                        <a:solidFill>
                          <a:schemeClr val="bg1"/>
                        </a:solidFill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/>
                          </a:rPr>
                          <m:t>𝐸</m:t>
                        </m:r>
                      </m:e>
                      <m:sub>
                        <m:r>
                          <a:rPr lang="ru-RU" sz="2000" i="1" dirty="0">
                            <a:solidFill>
                              <a:schemeClr val="bg1"/>
                            </a:solidFill>
                            <a:latin typeface="Cambria Math"/>
                          </a:rPr>
                          <m:t>𝑧</m:t>
                        </m:r>
                        <m:r>
                          <a:rPr lang="ru-RU" sz="2000" i="1" dirty="0">
                            <a:solidFill>
                              <a:schemeClr val="bg1"/>
                            </a:solidFill>
                            <a:latin typeface="Cambria Math"/>
                          </a:rPr>
                          <m:t>∼</m:t>
                        </m:r>
                        <m:sSub>
                          <m:sSubPr>
                            <m:ctrlP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2000" i="1" dirty="0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𝑝</m:t>
                            </m:r>
                          </m:e>
                          <m:sub>
                            <m:r>
                              <a:rPr lang="ru-RU" sz="2000" i="1" dirty="0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𝑧</m:t>
                            </m:r>
                          </m:sub>
                        </m:sSub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/>
                          </a:rPr>
                          <m:t>(</m:t>
                        </m:r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/>
                          </a:rPr>
                          <m:t>𝑧</m:t>
                        </m:r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/>
                          </a:rPr>
                          <m:t>)</m:t>
                        </m:r>
                      </m:sub>
                    </m:sSub>
                    <m:r>
                      <a:rPr lang="ru-RU" sz="2000" i="1" dirty="0">
                        <a:solidFill>
                          <a:schemeClr val="bg1"/>
                        </a:solidFill>
                        <a:latin typeface="Cambria Math"/>
                      </a:rPr>
                      <m:t> [</m:t>
                    </m:r>
                    <m:r>
                      <m:rPr>
                        <m:sty m:val="p"/>
                      </m:rPr>
                      <a:rPr lang="en-US" sz="2000" i="1" dirty="0">
                        <a:solidFill>
                          <a:schemeClr val="bg1"/>
                        </a:solidFill>
                        <a:latin typeface="Cambria Math"/>
                      </a:rPr>
                      <m:t>log</m:t>
                    </m:r>
                    <m:r>
                      <a:rPr lang="en-US" sz="2000" i="1" dirty="0">
                        <a:solidFill>
                          <a:schemeClr val="bg1"/>
                        </a:solidFill>
                        <a:latin typeface="Cambria Math"/>
                      </a:rPr>
                      <m:t>(1 − </m:t>
                    </m:r>
                    <m:r>
                      <m:rPr>
                        <m:sty m:val="p"/>
                      </m:rPr>
                      <a:rPr lang="ru-RU" sz="2000" i="1" dirty="0">
                        <a:solidFill>
                          <a:schemeClr val="bg1"/>
                        </a:solidFill>
                        <a:latin typeface="Cambria Math"/>
                      </a:rPr>
                      <m:t>D</m:t>
                    </m:r>
                    <m:d>
                      <m:dPr>
                        <m:ctrlPr>
                          <a:rPr 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ru-RU" sz="2000" i="1" dirty="0">
                            <a:solidFill>
                              <a:schemeClr val="bg1"/>
                            </a:solidFill>
                            <a:latin typeface="Cambria Math"/>
                          </a:rPr>
                          <m:t>G</m:t>
                        </m:r>
                        <m:d>
                          <m:dPr>
                            <m:ctrlPr>
                              <a:rPr lang="ru-RU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z</m:t>
                            </m:r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|</m:t>
                            </m:r>
                            <m:r>
                              <a:rPr lang="en-US" sz="2000" i="1" dirty="0" smtClean="0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𝑦</m:t>
                            </m:r>
                          </m:e>
                        </m:d>
                      </m:e>
                    </m:d>
                    <m:r>
                      <a:rPr lang="en-US" sz="2000" i="1" dirty="0">
                        <a:solidFill>
                          <a:schemeClr val="bg1"/>
                        </a:solidFill>
                        <a:latin typeface="Cambria Math"/>
                      </a:rPr>
                      <m:t>]</m:t>
                    </m:r>
                  </m:oMath>
                </a14:m>
                <a:endParaRPr lang="en-US" sz="2000" dirty="0">
                  <a:solidFill>
                    <a:schemeClr val="bg1"/>
                  </a:solidFill>
                </a:endParaRPr>
              </a:p>
              <a:p>
                <a:endParaRPr lang="ru-RU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1465" y="2143983"/>
                <a:ext cx="7143185" cy="989951"/>
              </a:xfrm>
              <a:prstGeom prst="rect">
                <a:avLst/>
              </a:prstGeom>
              <a:blipFill>
                <a:blip r:embed="rId5"/>
                <a:stretch>
                  <a:fillRect l="-709" t="-253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9432281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490066"/>
          </a:xfrm>
        </p:spPr>
        <p:txBody>
          <a:bodyPr>
            <a:noAutofit/>
          </a:bodyPr>
          <a:lstStyle/>
          <a:p>
            <a:r>
              <a:rPr lang="ru-RU" sz="4800" b="1" dirty="0">
                <a:solidFill>
                  <a:schemeClr val="bg1"/>
                </a:solidFill>
              </a:rPr>
              <a:t>Порождающие сети</a:t>
            </a:r>
            <a:r>
              <a:rPr lang="en-US" sz="4800" b="1" dirty="0">
                <a:solidFill>
                  <a:schemeClr val="bg1"/>
                </a:solidFill>
              </a:rPr>
              <a:t>. </a:t>
            </a:r>
            <a:r>
              <a:rPr lang="en-US" sz="4800" b="1" dirty="0" err="1">
                <a:solidFill>
                  <a:schemeClr val="bg1"/>
                </a:solidFill>
              </a:rPr>
              <a:t>InfoGAN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AutoShape 2" descr="https://smerity.com/media/images/articles/2016/gnmt_arch_deep_residuals.svg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AutoShape 4" descr="https://smerity.com/media/images/articles/2016/gnmt_arch_deep_residuals.svg"/>
          <p:cNvSpPr>
            <a:spLocks noChangeAspect="1" noChangeArrowheads="1"/>
          </p:cNvSpPr>
          <p:nvPr/>
        </p:nvSpPr>
        <p:spPr bwMode="auto">
          <a:xfrm>
            <a:off x="18319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" name="Объект 6"/>
          <p:cNvSpPr>
            <a:spLocks noGrp="1"/>
          </p:cNvSpPr>
          <p:nvPr>
            <p:ph idx="1"/>
          </p:nvPr>
        </p:nvSpPr>
        <p:spPr>
          <a:xfrm>
            <a:off x="488887" y="836712"/>
            <a:ext cx="10909425" cy="5688632"/>
          </a:xfrm>
        </p:spPr>
        <p:txBody>
          <a:bodyPr>
            <a:normAutofit/>
          </a:bodyPr>
          <a:lstStyle/>
          <a:p>
            <a:r>
              <a:rPr lang="en-US" sz="2200" b="1" dirty="0">
                <a:solidFill>
                  <a:schemeClr val="bg1"/>
                </a:solidFill>
              </a:rPr>
              <a:t>Info GAN </a:t>
            </a:r>
            <a:r>
              <a:rPr lang="ru-RU" sz="2200" b="1" dirty="0">
                <a:solidFill>
                  <a:schemeClr val="bg1"/>
                </a:solidFill>
              </a:rPr>
              <a:t>к задаче оптимизации</a:t>
            </a:r>
            <a:r>
              <a:rPr lang="en-US" sz="2200" b="1" dirty="0">
                <a:solidFill>
                  <a:schemeClr val="bg1"/>
                </a:solidFill>
              </a:rPr>
              <a:t> GAN </a:t>
            </a:r>
            <a:r>
              <a:rPr lang="ru-RU" sz="2200" b="1" dirty="0">
                <a:solidFill>
                  <a:schemeClr val="bg1"/>
                </a:solidFill>
              </a:rPr>
              <a:t>добавляются  дополнительные теоретико-информационные ограничения. </a:t>
            </a:r>
          </a:p>
          <a:p>
            <a:r>
              <a:rPr lang="ru-RU" sz="2000" i="1" dirty="0">
                <a:solidFill>
                  <a:schemeClr val="bg1"/>
                </a:solidFill>
              </a:rPr>
              <a:t>Задача обучить «распутанное» представление (</a:t>
            </a:r>
            <a:r>
              <a:rPr lang="ru-RU" sz="2000" i="1" dirty="0" err="1">
                <a:solidFill>
                  <a:schemeClr val="bg1"/>
                </a:solidFill>
              </a:rPr>
              <a:t>disentangled</a:t>
            </a:r>
            <a:r>
              <a:rPr lang="ru-RU" sz="2000" i="1" dirty="0">
                <a:solidFill>
                  <a:schemeClr val="bg1"/>
                </a:solidFill>
              </a:rPr>
              <a:t> </a:t>
            </a:r>
            <a:r>
              <a:rPr lang="ru-RU" sz="2000" i="1" dirty="0" err="1">
                <a:solidFill>
                  <a:schemeClr val="bg1"/>
                </a:solidFill>
              </a:rPr>
              <a:t>representation</a:t>
            </a:r>
            <a:r>
              <a:rPr lang="ru-RU" sz="2000" i="1" dirty="0">
                <a:solidFill>
                  <a:schemeClr val="bg1"/>
                </a:solidFill>
              </a:rPr>
              <a:t>), в котором отдельные признаки имеют естественную интерпретацию. </a:t>
            </a:r>
          </a:p>
          <a:p>
            <a:pPr lvl="1"/>
            <a:r>
              <a:rPr lang="ru-RU" sz="1800" dirty="0">
                <a:solidFill>
                  <a:schemeClr val="bg1"/>
                </a:solidFill>
              </a:rPr>
              <a:t>Например, хотелось бы, чтобы признаки у GAN, генерирующей человеческое лицо, соответствовали цвету глаз, форме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8637" y="3212977"/>
            <a:ext cx="3568548" cy="30014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1013988" y="2897840"/>
            <a:ext cx="6414649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</a:rPr>
              <a:t>Обычные </a:t>
            </a:r>
            <a:r>
              <a:rPr lang="en-US" sz="2000" dirty="0">
                <a:solidFill>
                  <a:schemeClr val="bg1"/>
                </a:solidFill>
              </a:rPr>
              <a:t>GAN </a:t>
            </a:r>
            <a:r>
              <a:rPr lang="ru-RU" sz="2000" dirty="0">
                <a:solidFill>
                  <a:schemeClr val="bg1"/>
                </a:solidFill>
              </a:rPr>
              <a:t>не накладывают ограничения на вектор скрытого представления, </a:t>
            </a:r>
            <a:endParaRPr lang="en-US" sz="2000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/>
                </a:solidFill>
              </a:rPr>
              <a:t>в теории, генератор может начать использовать факторы очень нелинейно или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ru-RU" dirty="0">
                <a:solidFill>
                  <a:schemeClr val="bg1"/>
                </a:solidFill>
              </a:rPr>
              <a:t>не связано, тем самым ни один из факторов не будет отвечать за какой либо семантический признак . </a:t>
            </a:r>
          </a:p>
        </p:txBody>
      </p:sp>
      <p:pic>
        <p:nvPicPr>
          <p:cNvPr id="9" name="Picture 4" descr="Review — InfoGAN: Interpretable Representation Learning by Information  Maximizing Generative Adversarial Nets | by Sik-Ho Tsang | Medium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2710" y="4563370"/>
            <a:ext cx="2214869" cy="1961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018075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490066"/>
          </a:xfrm>
        </p:spPr>
        <p:txBody>
          <a:bodyPr>
            <a:noAutofit/>
          </a:bodyPr>
          <a:lstStyle/>
          <a:p>
            <a:r>
              <a:rPr lang="ru-RU" sz="4800" b="1" dirty="0">
                <a:solidFill>
                  <a:schemeClr val="bg1"/>
                </a:solidFill>
              </a:rPr>
              <a:t>Порождающие сети</a:t>
            </a:r>
            <a:r>
              <a:rPr lang="en-US" sz="4800" b="1" dirty="0">
                <a:solidFill>
                  <a:schemeClr val="bg1"/>
                </a:solidFill>
              </a:rPr>
              <a:t>. </a:t>
            </a:r>
            <a:r>
              <a:rPr lang="en-US" sz="4800" b="1" dirty="0" err="1">
                <a:solidFill>
                  <a:schemeClr val="bg1"/>
                </a:solidFill>
              </a:rPr>
              <a:t>InfoGAN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AutoShape 2" descr="https://smerity.com/media/images/articles/2016/gnmt_arch_deep_residuals.svg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AutoShape 4" descr="https://smerity.com/media/images/articles/2016/gnmt_arch_deep_residuals.svg"/>
          <p:cNvSpPr>
            <a:spLocks noChangeAspect="1" noChangeArrowheads="1"/>
          </p:cNvSpPr>
          <p:nvPr/>
        </p:nvSpPr>
        <p:spPr bwMode="auto">
          <a:xfrm>
            <a:off x="18319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" name="Объект 6"/>
          <p:cNvSpPr>
            <a:spLocks noGrp="1"/>
          </p:cNvSpPr>
          <p:nvPr>
            <p:ph idx="1"/>
          </p:nvPr>
        </p:nvSpPr>
        <p:spPr>
          <a:xfrm>
            <a:off x="1679576" y="836712"/>
            <a:ext cx="8808913" cy="5688632"/>
          </a:xfrm>
        </p:spPr>
        <p:txBody>
          <a:bodyPr>
            <a:normAutofit/>
          </a:bodyPr>
          <a:lstStyle/>
          <a:p>
            <a:endParaRPr lang="en-US" sz="1800" dirty="0"/>
          </a:p>
          <a:p>
            <a:endParaRPr lang="en-US" sz="1800" dirty="0"/>
          </a:p>
          <a:p>
            <a:pPr marL="0" indent="0">
              <a:buNone/>
            </a:pPr>
            <a:r>
              <a:rPr lang="ru-RU" sz="1800" dirty="0"/>
              <a:t> </a:t>
            </a:r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604" y="836712"/>
            <a:ext cx="5488161" cy="31813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3687325"/>
            <a:ext cx="4724400" cy="31226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 descr="https://miro.medium.com/max/875/1*HRczMwx0frpPU2YkrJvULA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4100" y="1031404"/>
            <a:ext cx="4787900" cy="3272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314928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49943" y="274638"/>
            <a:ext cx="10761787" cy="922114"/>
          </a:xfrm>
        </p:spPr>
        <p:txBody>
          <a:bodyPr>
            <a:noAutofit/>
          </a:bodyPr>
          <a:lstStyle/>
          <a:p>
            <a:r>
              <a:rPr lang="ru-RU" sz="4800" b="1" dirty="0">
                <a:solidFill>
                  <a:schemeClr val="bg1"/>
                </a:solidFill>
              </a:rPr>
              <a:t>Вариационный </a:t>
            </a:r>
            <a:r>
              <a:rPr lang="ru-RU" sz="4800" b="1" dirty="0" err="1">
                <a:solidFill>
                  <a:schemeClr val="bg1"/>
                </a:solidFill>
              </a:rPr>
              <a:t>автоэенкодер</a:t>
            </a:r>
            <a:r>
              <a:rPr lang="ru-RU" sz="4800" b="1" dirty="0">
                <a:solidFill>
                  <a:schemeClr val="bg1"/>
                </a:solidFill>
              </a:rPr>
              <a:t> </a:t>
            </a:r>
            <a:r>
              <a:rPr lang="en-US" sz="4800" b="1" dirty="0">
                <a:solidFill>
                  <a:schemeClr val="bg1"/>
                </a:solidFill>
              </a:rPr>
              <a:t>VAE</a:t>
            </a:r>
            <a:r>
              <a:rPr lang="ru-RU" sz="4800" b="1" dirty="0">
                <a:solidFill>
                  <a:schemeClr val="bg1"/>
                </a:solidFill>
              </a:rPr>
              <a:t>+</a:t>
            </a:r>
            <a:r>
              <a:rPr lang="en-US" sz="4800" b="1" dirty="0">
                <a:solidFill>
                  <a:schemeClr val="bg1"/>
                </a:solidFill>
              </a:rPr>
              <a:t>GAN</a:t>
            </a:r>
            <a:endParaRPr lang="ru-RU" sz="4800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703513" y="1268760"/>
            <a:ext cx="8684743" cy="5400600"/>
          </a:xfrm>
        </p:spPr>
        <p:txBody>
          <a:bodyPr>
            <a:norm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Недостаток чистого </a:t>
            </a:r>
            <a:r>
              <a:rPr lang="en-US" sz="2400" dirty="0">
                <a:solidFill>
                  <a:schemeClr val="bg1"/>
                </a:solidFill>
              </a:rPr>
              <a:t>VAE</a:t>
            </a:r>
            <a:r>
              <a:rPr lang="ru-RU" sz="2400" dirty="0">
                <a:solidFill>
                  <a:schemeClr val="bg1"/>
                </a:solidFill>
              </a:rPr>
              <a:t> – размытость данных, по этому к нему лучше добавить дискриминатор, тогда получится </a:t>
            </a:r>
            <a:r>
              <a:rPr lang="en-US" sz="2400" dirty="0">
                <a:solidFill>
                  <a:schemeClr val="bg1"/>
                </a:solidFill>
              </a:rPr>
              <a:t>VAE+GAN </a:t>
            </a:r>
            <a:r>
              <a:rPr lang="ru-RU" sz="2400" dirty="0">
                <a:solidFill>
                  <a:schemeClr val="bg1"/>
                </a:solidFill>
              </a:rPr>
              <a:t>модель</a:t>
            </a:r>
          </a:p>
        </p:txBody>
      </p:sp>
      <p:pic>
        <p:nvPicPr>
          <p:cNvPr id="10242" name="Picture 2" descr="https://habrastorage.org/web/7a1/8db/d39/7a18dbd3969048c2b085cc707e539f0c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0148" y="1961681"/>
            <a:ext cx="5431582" cy="2625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https://habrastorage.org/web/683/e02/848/683e028486074212b85bbb8696cc05b7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4550" y="5043831"/>
            <a:ext cx="6484468" cy="1362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s://miro.medium.com/max/875/1*YbCoW-ducxqJPUKJX58L4Q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810" y="2029557"/>
            <a:ext cx="4352917" cy="3149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599790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Заголовок 1"/>
          <p:cNvSpPr txBox="1">
            <a:spLocks noGrp="1"/>
          </p:cNvSpPr>
          <p:nvPr>
            <p:ph type="title"/>
          </p:nvPr>
        </p:nvSpPr>
        <p:spPr>
          <a:xfrm>
            <a:off x="761999" y="197161"/>
            <a:ext cx="10768737" cy="1015572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Cycle GAN</a:t>
            </a:r>
            <a:endParaRPr sz="4800" b="1" dirty="0">
              <a:solidFill>
                <a:schemeClr val="bg1"/>
              </a:solidFill>
            </a:endParaRPr>
          </a:p>
        </p:txBody>
      </p:sp>
      <p:sp>
        <p:nvSpPr>
          <p:cNvPr id="520" name="Объект 2"/>
          <p:cNvSpPr txBox="1"/>
          <p:nvPr/>
        </p:nvSpPr>
        <p:spPr>
          <a:xfrm>
            <a:off x="197713" y="3912204"/>
            <a:ext cx="11333024" cy="5688323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/>
          </a:bodyPr>
          <a:lstStyle/>
          <a:p>
            <a:pPr defTabSz="457200">
              <a:defRPr sz="2100">
                <a:solidFill>
                  <a:srgbClr val="292929"/>
                </a:solidFill>
                <a:latin typeface="Charter Roman"/>
                <a:ea typeface="Charter Roman"/>
                <a:cs typeface="Charter Roman"/>
                <a:sym typeface="Charter Roman"/>
              </a:defRPr>
            </a:pPr>
            <a:endParaRPr/>
          </a:p>
        </p:txBody>
      </p:sp>
      <p:sp>
        <p:nvSpPr>
          <p:cNvPr id="2" name="TextBox 1"/>
          <p:cNvSpPr txBox="1"/>
          <p:nvPr/>
        </p:nvSpPr>
        <p:spPr>
          <a:xfrm>
            <a:off x="4562947" y="843403"/>
            <a:ext cx="520333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GAN</a:t>
            </a: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9218" name="Picture 2" descr="GAN Lecture 2 (2017): CycleGAN - YouTub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161859"/>
            <a:ext cx="7334250" cy="5500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8863343" y="1466661"/>
            <a:ext cx="2767743" cy="120032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1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Идея в том, чтобы обучить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dirty="0">
                <a:solidFill>
                  <a:schemeClr val="bg1"/>
                </a:solidFill>
              </a:rPr>
              <a:t>Два Генератора так, чтобы 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dirty="0">
                <a:solidFill>
                  <a:schemeClr val="bg1"/>
                </a:solidFill>
              </a:rPr>
              <a:t>каждый умел работать 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dirty="0">
                <a:solidFill>
                  <a:schemeClr val="bg1"/>
                </a:solidFill>
              </a:rPr>
              <a:t>с двумя наборами данных.</a:t>
            </a: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600500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DF1D433-10C2-4ED5-AAEE-C1E7AAD395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90512A-8364-8109-F605-C8318F260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279" y="392019"/>
            <a:ext cx="11211837" cy="587375"/>
          </a:xfrm>
        </p:spPr>
        <p:txBody>
          <a:bodyPr>
            <a:noAutofit/>
          </a:bodyPr>
          <a:lstStyle/>
          <a:p>
            <a:pPr algn="ctr"/>
            <a:r>
              <a:rPr lang="ru-RU" sz="4800" dirty="0">
                <a:solidFill>
                  <a:schemeClr val="bg1"/>
                </a:solidFill>
              </a:rPr>
              <a:t>Базисная модель (</a:t>
            </a:r>
            <a:r>
              <a:rPr lang="en" sz="4800" dirty="0" err="1">
                <a:solidFill>
                  <a:schemeClr val="bg1"/>
                </a:solidFill>
              </a:rPr>
              <a:t>foun</a:t>
            </a:r>
            <a:r>
              <a:rPr lang="en-US" sz="4800" dirty="0">
                <a:solidFill>
                  <a:schemeClr val="bg1"/>
                </a:solidFill>
              </a:rPr>
              <a:t>d</a:t>
            </a:r>
            <a:r>
              <a:rPr lang="en" sz="4800" dirty="0" err="1">
                <a:solidFill>
                  <a:schemeClr val="bg1"/>
                </a:solidFill>
              </a:rPr>
              <a:t>ation</a:t>
            </a:r>
            <a:r>
              <a:rPr lang="en" sz="4800" dirty="0">
                <a:solidFill>
                  <a:schemeClr val="bg1"/>
                </a:solidFill>
              </a:rPr>
              <a:t> model</a:t>
            </a:r>
            <a:r>
              <a:rPr lang="ru-RU" sz="4800" dirty="0">
                <a:solidFill>
                  <a:schemeClr val="bg1"/>
                </a:solidFill>
              </a:rPr>
              <a:t>, </a:t>
            </a:r>
            <a:r>
              <a:rPr lang="en-US" sz="4800" dirty="0">
                <a:solidFill>
                  <a:schemeClr val="bg1"/>
                </a:solidFill>
              </a:rPr>
              <a:t>FM</a:t>
            </a:r>
            <a:r>
              <a:rPr lang="en" sz="4800" dirty="0">
                <a:solidFill>
                  <a:schemeClr val="bg1"/>
                </a:solidFill>
              </a:rPr>
              <a:t>)</a:t>
            </a:r>
            <a:endParaRPr lang="ru-RU" sz="48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B64A8-FC16-39CD-726D-5C84E255A232}"/>
              </a:ext>
            </a:extLst>
          </p:cNvPr>
          <p:cNvSpPr txBox="1"/>
          <p:nvPr/>
        </p:nvSpPr>
        <p:spPr>
          <a:xfrm>
            <a:off x="294360" y="1139526"/>
            <a:ext cx="11755677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3200" b="0" i="0" dirty="0">
                <a:solidFill>
                  <a:schemeClr val="bg1"/>
                </a:solidFill>
                <a:effectLst/>
              </a:rPr>
              <a:t>Базисная модель (</a:t>
            </a:r>
            <a:r>
              <a:rPr lang="en" sz="3200" b="0" i="0" dirty="0" err="1">
                <a:solidFill>
                  <a:schemeClr val="bg1"/>
                </a:solidFill>
                <a:effectLst/>
              </a:rPr>
              <a:t>foun</a:t>
            </a:r>
            <a:r>
              <a:rPr lang="en-US" sz="3200" dirty="0">
                <a:solidFill>
                  <a:schemeClr val="bg1"/>
                </a:solidFill>
              </a:rPr>
              <a:t>d</a:t>
            </a:r>
            <a:r>
              <a:rPr lang="en" sz="3200" b="0" i="0" dirty="0" err="1">
                <a:solidFill>
                  <a:schemeClr val="bg1"/>
                </a:solidFill>
                <a:effectLst/>
              </a:rPr>
              <a:t>ation</a:t>
            </a:r>
            <a:r>
              <a:rPr lang="en" sz="3200" b="0" i="0" dirty="0">
                <a:solidFill>
                  <a:schemeClr val="bg1"/>
                </a:solidFill>
                <a:effectLst/>
              </a:rPr>
              <a:t> model</a:t>
            </a:r>
            <a:r>
              <a:rPr lang="ru-RU" sz="3200" dirty="0">
                <a:solidFill>
                  <a:schemeClr val="bg1"/>
                </a:solidFill>
              </a:rPr>
              <a:t>, </a:t>
            </a:r>
            <a:r>
              <a:rPr lang="en-US" sz="3200" dirty="0">
                <a:solidFill>
                  <a:schemeClr val="bg1"/>
                </a:solidFill>
              </a:rPr>
              <a:t>FM</a:t>
            </a:r>
            <a:r>
              <a:rPr lang="en" sz="3200" b="0" i="0" dirty="0">
                <a:solidFill>
                  <a:schemeClr val="bg1"/>
                </a:solidFill>
                <a:effectLst/>
              </a:rPr>
              <a:t>) </a:t>
            </a:r>
            <a:r>
              <a:rPr lang="ru-RU" sz="3200" b="0" i="0" dirty="0">
                <a:solidFill>
                  <a:schemeClr val="bg1"/>
                </a:solidFill>
                <a:effectLst/>
              </a:rPr>
              <a:t>- это модель</a:t>
            </a:r>
          </a:p>
          <a:p>
            <a:pPr algn="ctr"/>
            <a:r>
              <a:rPr lang="en" sz="3200" dirty="0">
                <a:solidFill>
                  <a:schemeClr val="bg1"/>
                </a:solidFill>
              </a:rPr>
              <a:t>large X model (</a:t>
            </a:r>
            <a:r>
              <a:rPr lang="en" sz="3200" dirty="0" err="1">
                <a:solidFill>
                  <a:schemeClr val="bg1"/>
                </a:solidFill>
              </a:rPr>
              <a:t>LxM</a:t>
            </a:r>
            <a:r>
              <a:rPr lang="en" sz="3200" dirty="0">
                <a:solidFill>
                  <a:schemeClr val="bg1"/>
                </a:solidFill>
              </a:rPr>
              <a:t>)  </a:t>
            </a:r>
            <a:r>
              <a:rPr lang="ru-RU" sz="3200" dirty="0" err="1">
                <a:solidFill>
                  <a:schemeClr val="bg1"/>
                </a:solidFill>
              </a:rPr>
              <a:t>предобученная</a:t>
            </a:r>
            <a:r>
              <a:rPr lang="ru-RU" sz="3200" dirty="0">
                <a:solidFill>
                  <a:schemeClr val="bg1"/>
                </a:solidFill>
              </a:rPr>
              <a:t> </a:t>
            </a:r>
            <a:r>
              <a:rPr lang="ru-RU" sz="3200" b="0" i="0" dirty="0">
                <a:solidFill>
                  <a:schemeClr val="bg1"/>
                </a:solidFill>
                <a:effectLst/>
              </a:rPr>
              <a:t>на огромных наборах данных. Как правило </a:t>
            </a:r>
            <a:r>
              <a:rPr lang="ru-RU" sz="3200" dirty="0" err="1">
                <a:solidFill>
                  <a:schemeClr val="bg1"/>
                </a:solidFill>
              </a:rPr>
              <a:t>предобучение</a:t>
            </a:r>
            <a:r>
              <a:rPr lang="ru-RU" sz="3200" dirty="0">
                <a:solidFill>
                  <a:schemeClr val="bg1"/>
                </a:solidFill>
              </a:rPr>
              <a:t> </a:t>
            </a:r>
            <a:r>
              <a:rPr lang="en" sz="3200" dirty="0">
                <a:solidFill>
                  <a:schemeClr val="bg1"/>
                </a:solidFill>
              </a:rPr>
              <a:t>self-supervision at scale</a:t>
            </a:r>
            <a:r>
              <a:rPr lang="ru-RU" sz="3200" dirty="0">
                <a:solidFill>
                  <a:schemeClr val="bg1"/>
                </a:solidFill>
              </a:rPr>
              <a:t>.</a:t>
            </a:r>
          </a:p>
          <a:p>
            <a:pPr algn="ctr"/>
            <a:r>
              <a:rPr lang="ru-RU" sz="3200" b="0" i="0" dirty="0">
                <a:solidFill>
                  <a:schemeClr val="bg1"/>
                </a:solidFill>
                <a:effectLst/>
              </a:rPr>
              <a:t>Это позволяет </a:t>
            </a:r>
            <a:r>
              <a:rPr lang="en-US" sz="3200" b="0" i="0" dirty="0">
                <a:solidFill>
                  <a:schemeClr val="bg1"/>
                </a:solidFill>
                <a:effectLst/>
              </a:rPr>
              <a:t>FM</a:t>
            </a:r>
            <a:r>
              <a:rPr lang="ru-RU" sz="3200" b="0" i="0" dirty="0">
                <a:solidFill>
                  <a:schemeClr val="bg1"/>
                </a:solidFill>
                <a:effectLst/>
              </a:rPr>
              <a:t> освоить некоторые общие закономерности</a:t>
            </a:r>
            <a:r>
              <a:rPr lang="en-US" sz="3200" b="0" i="0" dirty="0">
                <a:solidFill>
                  <a:schemeClr val="bg1"/>
                </a:solidFill>
                <a:effectLst/>
              </a:rPr>
              <a:t> – </a:t>
            </a:r>
            <a:r>
              <a:rPr lang="ru-RU" sz="3200" b="0" i="0" dirty="0">
                <a:solidFill>
                  <a:schemeClr val="bg1"/>
                </a:solidFill>
                <a:effectLst/>
              </a:rPr>
              <a:t>обобщить не только задачи но между задачами</a:t>
            </a:r>
            <a:r>
              <a:rPr lang="en-US" sz="3200" b="0" i="0" dirty="0">
                <a:solidFill>
                  <a:schemeClr val="bg1"/>
                </a:solidFill>
                <a:effectLst/>
              </a:rPr>
              <a:t>.</a:t>
            </a:r>
            <a:r>
              <a:rPr lang="ru-RU" sz="3200" b="0" i="0" dirty="0">
                <a:solidFill>
                  <a:schemeClr val="bg1"/>
                </a:solidFill>
                <a:effectLst/>
              </a:rPr>
              <a:t> </a:t>
            </a:r>
          </a:p>
          <a:p>
            <a:pPr algn="ctr"/>
            <a:r>
              <a:rPr lang="en-US" sz="3200" dirty="0">
                <a:solidFill>
                  <a:schemeClr val="bg1"/>
                </a:solidFill>
              </a:rPr>
              <a:t>FM</a:t>
            </a:r>
            <a:r>
              <a:rPr lang="ru-RU" sz="3200" b="0" i="0" dirty="0">
                <a:solidFill>
                  <a:schemeClr val="bg1"/>
                </a:solidFill>
                <a:effectLst/>
              </a:rPr>
              <a:t> можно применять в широком круге задач с небольшими затратами на дообучение или без дообучения (</a:t>
            </a:r>
            <a:r>
              <a:rPr lang="en-US" sz="3200" b="0" i="0" dirty="0">
                <a:solidFill>
                  <a:schemeClr val="bg1"/>
                </a:solidFill>
                <a:effectLst/>
              </a:rPr>
              <a:t>zero-shot learning)</a:t>
            </a:r>
            <a:r>
              <a:rPr lang="ru-RU" sz="3200" b="0" i="0" dirty="0">
                <a:solidFill>
                  <a:schemeClr val="bg1"/>
                </a:solidFill>
                <a:effectLst/>
              </a:rPr>
              <a:t>. </a:t>
            </a:r>
            <a:endParaRPr lang="en-US" sz="3200" b="0" i="0" dirty="0">
              <a:solidFill>
                <a:schemeClr val="bg1"/>
              </a:solidFill>
              <a:effectLst/>
            </a:endParaRPr>
          </a:p>
          <a:p>
            <a:pPr algn="ctr"/>
            <a:r>
              <a:rPr lang="ru-RU" sz="3200" dirty="0">
                <a:solidFill>
                  <a:schemeClr val="bg1"/>
                </a:solidFill>
              </a:rPr>
              <a:t>Модели могут быть также мультимодальными</a:t>
            </a:r>
            <a:br>
              <a:rPr lang="en-US" sz="3200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 (например </a:t>
            </a:r>
            <a:r>
              <a:rPr lang="en-US" sz="3200" dirty="0">
                <a:solidFill>
                  <a:schemeClr val="bg1"/>
                </a:solidFill>
              </a:rPr>
              <a:t>image-text)</a:t>
            </a:r>
            <a:endParaRPr lang="ru-RU" sz="3200" dirty="0">
              <a:solidFill>
                <a:schemeClr val="bg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3470E56-B06A-F2CB-D00D-23784D1A2243}"/>
              </a:ext>
            </a:extLst>
          </p:cNvPr>
          <p:cNvSpPr txBox="1"/>
          <p:nvPr/>
        </p:nvSpPr>
        <p:spPr>
          <a:xfrm>
            <a:off x="6172198" y="6308209"/>
            <a:ext cx="61001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>
                <a:solidFill>
                  <a:schemeClr val="bg1"/>
                </a:solidFill>
              </a:rPr>
              <a:t>https</a:t>
            </a:r>
            <a:r>
              <a:rPr lang="ru-RU" dirty="0">
                <a:solidFill>
                  <a:schemeClr val="bg1"/>
                </a:solidFill>
              </a:rPr>
              <a:t>://</a:t>
            </a:r>
            <a:r>
              <a:rPr lang="ru-RU" dirty="0" err="1">
                <a:solidFill>
                  <a:schemeClr val="bg1"/>
                </a:solidFill>
              </a:rPr>
              <a:t>en.wikipedia.org</a:t>
            </a:r>
            <a:r>
              <a:rPr lang="ru-RU" dirty="0">
                <a:solidFill>
                  <a:schemeClr val="bg1"/>
                </a:solidFill>
              </a:rPr>
              <a:t>/</a:t>
            </a:r>
            <a:r>
              <a:rPr lang="ru-RU" dirty="0" err="1">
                <a:solidFill>
                  <a:schemeClr val="bg1"/>
                </a:solidFill>
              </a:rPr>
              <a:t>wiki</a:t>
            </a:r>
            <a:r>
              <a:rPr lang="ru-RU" dirty="0">
                <a:solidFill>
                  <a:schemeClr val="bg1"/>
                </a:solidFill>
              </a:rPr>
              <a:t>/</a:t>
            </a:r>
            <a:r>
              <a:rPr lang="ru-RU" dirty="0" err="1">
                <a:solidFill>
                  <a:schemeClr val="bg1"/>
                </a:solidFill>
              </a:rPr>
              <a:t>Foundation_model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22AD201-5310-988E-6789-09B58B1DA699}"/>
              </a:ext>
            </a:extLst>
          </p:cNvPr>
          <p:cNvSpPr txBox="1"/>
          <p:nvPr/>
        </p:nvSpPr>
        <p:spPr>
          <a:xfrm>
            <a:off x="2359958" y="5718474"/>
            <a:ext cx="848733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>
                <a:solidFill>
                  <a:schemeClr val="bg1"/>
                </a:solidFill>
              </a:rPr>
              <a:t>См. коллекцию базисных моделей для комп. Зрения </a:t>
            </a:r>
            <a:r>
              <a:rPr lang="en-US" sz="1800" b="1" dirty="0">
                <a:solidFill>
                  <a:schemeClr val="bg1"/>
                </a:solidFill>
              </a:rPr>
              <a:t>https://</a:t>
            </a:r>
            <a:r>
              <a:rPr lang="en-US" sz="1800" b="1" dirty="0" err="1">
                <a:solidFill>
                  <a:schemeClr val="bg1"/>
                </a:solidFill>
              </a:rPr>
              <a:t>huggingface.co</a:t>
            </a:r>
            <a:r>
              <a:rPr lang="en-US" sz="1800" b="1" dirty="0">
                <a:solidFill>
                  <a:schemeClr val="bg1"/>
                </a:solidFill>
              </a:rPr>
              <a:t>/collections/</a:t>
            </a:r>
            <a:r>
              <a:rPr lang="en-US" sz="1800" b="1" dirty="0" err="1">
                <a:solidFill>
                  <a:schemeClr val="bg1"/>
                </a:solidFill>
              </a:rPr>
              <a:t>merve</a:t>
            </a:r>
            <a:r>
              <a:rPr lang="en-US" sz="1800" b="1" dirty="0">
                <a:solidFill>
                  <a:schemeClr val="bg1"/>
                </a:solidFill>
              </a:rPr>
              <a:t>/foundation-models-for-vision</a:t>
            </a:r>
            <a:endParaRPr lang="en-US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57902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BCF8E83-788F-5B37-16A8-E310B7764F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058670B-ECF1-0A60-7034-AF9B848D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457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FM – </a:t>
            </a:r>
            <a:r>
              <a:rPr lang="ru-RU" sz="4800" b="1" dirty="0">
                <a:solidFill>
                  <a:schemeClr val="bg1"/>
                </a:solidFill>
              </a:rPr>
              <a:t>это Генеративные модели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Объект 4">
                <a:extLst>
                  <a:ext uri="{FF2B5EF4-FFF2-40B4-BE49-F238E27FC236}">
                    <a16:creationId xmlns:a16="http://schemas.microsoft.com/office/drawing/2014/main" id="{83041BB2-75E1-9E6C-FE8F-9128968CFCA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46627" y="1049482"/>
                <a:ext cx="5099009" cy="5312528"/>
              </a:xfrm>
            </p:spPr>
            <p:txBody>
              <a:bodyPr>
                <a:normAutofit/>
              </a:bodyPr>
              <a:lstStyle/>
              <a:p>
                <a:r>
                  <a:rPr lang="ru-RU" sz="2400" b="1" dirty="0">
                    <a:solidFill>
                      <a:schemeClr val="bg1"/>
                    </a:solidFill>
                  </a:rPr>
                  <a:t>Дискриминантные модели </a:t>
                </a:r>
                <a:r>
                  <a:rPr lang="ru-RU" sz="2400" dirty="0">
                    <a:solidFill>
                      <a:schemeClr val="bg1"/>
                    </a:solidFill>
                  </a:rPr>
                  <a:t>обучают функцию, которая отображает вход </a:t>
                </a:r>
                <a14:m>
                  <m:oMath xmlns:m="http://schemas.openxmlformats.org/officeDocument/2006/math">
                    <m:r>
                      <a:rPr lang="ru-RU" sz="2400" b="1" i="1" dirty="0">
                        <a:solidFill>
                          <a:schemeClr val="bg1"/>
                        </a:solidFill>
                        <a:latin typeface="Cambria Math"/>
                      </a:rPr>
                      <m:t>𝒙</m:t>
                    </m:r>
                  </m:oMath>
                </a14:m>
                <a:r>
                  <a:rPr lang="ru-RU" sz="2400" dirty="0">
                    <a:solidFill>
                      <a:schemeClr val="bg1"/>
                    </a:solidFill>
                  </a:rPr>
                  <a:t> в некоторую метку класса </a:t>
                </a:r>
                <a14:m>
                  <m:oMath xmlns:m="http://schemas.openxmlformats.org/officeDocument/2006/math">
                    <m:r>
                      <a:rPr lang="ru-RU" sz="2400" i="1" dirty="0">
                        <a:solidFill>
                          <a:schemeClr val="bg1"/>
                        </a:solidFill>
                        <a:latin typeface="Cambria Math"/>
                      </a:rPr>
                      <m:t>𝑦</m:t>
                    </m:r>
                  </m:oMath>
                </a14:m>
                <a:r>
                  <a:rPr lang="ru-RU" sz="2400" dirty="0">
                    <a:solidFill>
                      <a:schemeClr val="bg1"/>
                    </a:solidFill>
                  </a:rPr>
                  <a:t>; </a:t>
                </a:r>
              </a:p>
              <a:p>
                <a:pPr marL="174625" indent="-163513">
                  <a:spcBef>
                    <a:spcPts val="1200"/>
                  </a:spcBef>
                </a:pPr>
                <a:r>
                  <a:rPr lang="ru-RU" sz="2400" b="1" dirty="0">
                    <a:solidFill>
                      <a:schemeClr val="bg1"/>
                    </a:solidFill>
                  </a:rPr>
                  <a:t>Порождающие (генеративные) модели </a:t>
                </a:r>
                <a:r>
                  <a:rPr lang="ru-RU" sz="2400" dirty="0">
                    <a:solidFill>
                      <a:schemeClr val="bg1"/>
                    </a:solidFill>
                  </a:rPr>
                  <a:t>обучают </a:t>
                </a:r>
                <a:r>
                  <a:rPr lang="ru-RU" sz="2400" i="1" dirty="0">
                    <a:solidFill>
                      <a:schemeClr val="bg1"/>
                    </a:solidFill>
                  </a:rPr>
                  <a:t>совместное </a:t>
                </a:r>
                <a:r>
                  <a:rPr lang="ru-RU" sz="2400" dirty="0">
                    <a:solidFill>
                      <a:schemeClr val="bg1"/>
                    </a:solidFill>
                  </a:rPr>
                  <a:t>распределение  </a:t>
                </a:r>
                <a:r>
                  <a:rPr lang="ru-RU" sz="2400" i="1" dirty="0">
                    <a:solidFill>
                      <a:schemeClr val="bg1"/>
                    </a:solidFill>
                  </a:rPr>
                  <a:t>p</a:t>
                </a:r>
                <a:r>
                  <a:rPr lang="ru-RU" sz="2400" dirty="0">
                    <a:solidFill>
                      <a:schemeClr val="bg1"/>
                    </a:solidFill>
                  </a:rPr>
                  <a:t>(</a:t>
                </a:r>
                <a:r>
                  <a:rPr lang="ru-RU" sz="2400" b="1" i="1" dirty="0">
                    <a:solidFill>
                      <a:schemeClr val="bg1"/>
                    </a:solidFill>
                  </a:rPr>
                  <a:t>x</a:t>
                </a:r>
                <a:r>
                  <a:rPr lang="ru-RU" sz="2400" i="1" dirty="0">
                    <a:solidFill>
                      <a:schemeClr val="bg1"/>
                    </a:solidFill>
                  </a:rPr>
                  <a:t>, y</a:t>
                </a:r>
                <a:r>
                  <a:rPr lang="ru-RU" sz="2400" dirty="0">
                    <a:solidFill>
                      <a:schemeClr val="bg1"/>
                    </a:solidFill>
                  </a:rPr>
                  <a:t>) </a:t>
                </a:r>
                <a:endParaRPr lang="en-US" sz="2400" dirty="0">
                  <a:solidFill>
                    <a:schemeClr val="bg1"/>
                  </a:solidFill>
                </a:endParaRPr>
              </a:p>
              <a:p>
                <a:pPr lvl="1">
                  <a:spcBef>
                    <a:spcPts val="1200"/>
                  </a:spcBef>
                </a:pPr>
                <a:r>
                  <a:rPr lang="ru-RU" dirty="0">
                    <a:solidFill>
                      <a:schemeClr val="bg1"/>
                    </a:solidFill>
                  </a:rPr>
                  <a:t>Таким образом распределение </a:t>
                </a:r>
                <a14:m>
                  <m:oMath xmlns:m="http://schemas.openxmlformats.org/officeDocument/2006/math">
                    <m:r>
                      <a:rPr lang="ru-RU" i="1" dirty="0">
                        <a:solidFill>
                          <a:schemeClr val="bg1"/>
                        </a:solidFill>
                        <a:latin typeface="Cambria Math"/>
                      </a:rPr>
                      <m:t>𝑝</m:t>
                    </m:r>
                    <m:r>
                      <a:rPr lang="ru-RU" i="1" dirty="0">
                        <a:solidFill>
                          <a:schemeClr val="bg1"/>
                        </a:solidFill>
                        <a:latin typeface="Cambria Math"/>
                      </a:rPr>
                      <m:t>(</m:t>
                    </m:r>
                    <m:r>
                      <a:rPr lang="ru-RU" i="1" dirty="0">
                        <a:solidFill>
                          <a:schemeClr val="bg1"/>
                        </a:solidFill>
                        <a:latin typeface="Cambria Math"/>
                      </a:rPr>
                      <m:t>𝑦</m:t>
                    </m:r>
                    <m:r>
                      <a:rPr lang="ru-RU" i="1" dirty="0">
                        <a:solidFill>
                          <a:schemeClr val="bg1"/>
                        </a:solidFill>
                        <a:latin typeface="Cambria Math"/>
                      </a:rPr>
                      <m:t> | </m:t>
                    </m:r>
                    <m:r>
                      <a:rPr lang="ru-RU" b="1" i="1" dirty="0">
                        <a:solidFill>
                          <a:schemeClr val="bg1"/>
                        </a:solidFill>
                        <a:latin typeface="Cambria Math"/>
                      </a:rPr>
                      <m:t>𝒙</m:t>
                    </m:r>
                    <m:r>
                      <a:rPr lang="ru-RU" i="1" dirty="0">
                        <a:solidFill>
                          <a:schemeClr val="bg1"/>
                        </a:solidFill>
                        <a:latin typeface="Cambria Math"/>
                      </a:rPr>
                      <m:t>) </m:t>
                    </m:r>
                  </m:oMath>
                </a14:m>
                <a:r>
                  <a:rPr lang="ru-RU" dirty="0">
                    <a:solidFill>
                      <a:schemeClr val="bg1"/>
                    </a:solidFill>
                  </a:rPr>
                  <a:t>может быть получено как</a:t>
                </a:r>
                <a:br>
                  <a:rPr lang="ru-RU" dirty="0">
                    <a:solidFill>
                      <a:schemeClr val="bg1"/>
                    </a:solidFill>
                  </a:rPr>
                </a:br>
                <a14:m>
                  <m:oMath xmlns:m="http://schemas.openxmlformats.org/officeDocument/2006/math">
                    <m:r>
                      <a:rPr lang="ru-RU" i="1" dirty="0">
                        <a:solidFill>
                          <a:schemeClr val="bg1"/>
                        </a:solidFill>
                        <a:latin typeface="Cambria Math"/>
                      </a:rPr>
                      <m:t>𝑝</m:t>
                    </m:r>
                    <m:r>
                      <a:rPr lang="ru-RU" i="1" dirty="0">
                        <a:solidFill>
                          <a:schemeClr val="bg1"/>
                        </a:solidFill>
                        <a:latin typeface="Cambria Math"/>
                      </a:rPr>
                      <m:t>(</m:t>
                    </m:r>
                    <m:r>
                      <a:rPr lang="ru-RU" i="1" dirty="0">
                        <a:solidFill>
                          <a:schemeClr val="bg1"/>
                        </a:solidFill>
                        <a:latin typeface="Cambria Math"/>
                      </a:rPr>
                      <m:t>𝑦</m:t>
                    </m:r>
                    <m:r>
                      <a:rPr lang="ru-RU" i="1" dirty="0">
                        <a:solidFill>
                          <a:schemeClr val="bg1"/>
                        </a:solidFill>
                        <a:latin typeface="Cambria Math"/>
                      </a:rPr>
                      <m:t> | </m:t>
                    </m:r>
                    <m:r>
                      <a:rPr lang="ru-RU" b="1" i="1" dirty="0">
                        <a:solidFill>
                          <a:schemeClr val="bg1"/>
                        </a:solidFill>
                        <a:latin typeface="Cambria Math"/>
                      </a:rPr>
                      <m:t>𝒙</m:t>
                    </m:r>
                    <m:r>
                      <a:rPr lang="ru-RU" i="1" dirty="0">
                        <a:solidFill>
                          <a:schemeClr val="bg1"/>
                        </a:solidFill>
                        <a:latin typeface="Cambria Math"/>
                      </a:rPr>
                      <m:t>) = </m:t>
                    </m:r>
                    <m:r>
                      <a:rPr lang="ru-RU" i="1" dirty="0">
                        <a:solidFill>
                          <a:schemeClr val="bg1"/>
                        </a:solidFill>
                        <a:latin typeface="Cambria Math"/>
                      </a:rPr>
                      <m:t>𝑝</m:t>
                    </m:r>
                    <m:r>
                      <a:rPr lang="ru-RU" i="1" dirty="0">
                        <a:solidFill>
                          <a:schemeClr val="bg1"/>
                        </a:solidFill>
                        <a:latin typeface="Cambria Math"/>
                      </a:rPr>
                      <m:t>(</m:t>
                    </m:r>
                    <m:r>
                      <a:rPr lang="ru-RU" b="1" i="1" dirty="0">
                        <a:solidFill>
                          <a:schemeClr val="bg1"/>
                        </a:solidFill>
                        <a:latin typeface="Cambria Math"/>
                      </a:rPr>
                      <m:t>𝒙</m:t>
                    </m:r>
                    <m:r>
                      <a:rPr lang="en-US" i="1" dirty="0">
                        <a:solidFill>
                          <a:schemeClr val="bg1"/>
                        </a:solidFill>
                        <a:latin typeface="Cambria Math"/>
                      </a:rPr>
                      <m:t>,</m:t>
                    </m:r>
                    <m:r>
                      <a:rPr lang="ru-RU" i="1" dirty="0">
                        <a:solidFill>
                          <a:schemeClr val="bg1"/>
                        </a:solidFill>
                        <a:latin typeface="Cambria Math"/>
                      </a:rPr>
                      <m:t>𝑦</m:t>
                    </m:r>
                    <m:r>
                      <a:rPr lang="ru-RU" i="1" dirty="0">
                        <a:solidFill>
                          <a:schemeClr val="bg1"/>
                        </a:solidFill>
                        <a:latin typeface="Cambria Math"/>
                      </a:rPr>
                      <m:t>)/ </m:t>
                    </m:r>
                    <m:r>
                      <a:rPr lang="en-US" i="1" dirty="0">
                        <a:solidFill>
                          <a:schemeClr val="bg1"/>
                        </a:solidFill>
                        <a:latin typeface="Cambria Math"/>
                      </a:rPr>
                      <m:t>𝑝</m:t>
                    </m:r>
                    <m:r>
                      <a:rPr lang="en-US" i="1" dirty="0">
                        <a:solidFill>
                          <a:schemeClr val="bg1"/>
                        </a:solidFill>
                        <a:latin typeface="Cambria Math"/>
                      </a:rPr>
                      <m:t>(</m:t>
                    </m:r>
                    <m:r>
                      <a:rPr lang="en-US" b="1" i="1" dirty="0">
                        <a:solidFill>
                          <a:schemeClr val="bg1"/>
                        </a:solidFill>
                        <a:latin typeface="Cambria Math"/>
                      </a:rPr>
                      <m:t>𝒙</m:t>
                    </m:r>
                    <m:r>
                      <a:rPr lang="en-US" i="1" dirty="0">
                        <a:solidFill>
                          <a:schemeClr val="bg1"/>
                        </a:solidFill>
                        <a:latin typeface="Cambria Math"/>
                      </a:rPr>
                      <m:t>)~</m:t>
                    </m:r>
                    <m:r>
                      <a:rPr lang="en-US" i="1" dirty="0">
                        <a:solidFill>
                          <a:schemeClr val="bg1"/>
                        </a:solidFill>
                        <a:latin typeface="Cambria Math"/>
                      </a:rPr>
                      <m:t>𝑝</m:t>
                    </m:r>
                    <m:r>
                      <a:rPr lang="en-US" i="1" dirty="0">
                        <a:solidFill>
                          <a:schemeClr val="bg1"/>
                        </a:solidFill>
                        <a:latin typeface="Cambria Math"/>
                      </a:rPr>
                      <m:t>(</m:t>
                    </m:r>
                    <m:r>
                      <a:rPr lang="en-US" b="1" i="1" dirty="0" err="1">
                        <a:solidFill>
                          <a:schemeClr val="bg1"/>
                        </a:solidFill>
                        <a:latin typeface="Cambria Math"/>
                      </a:rPr>
                      <m:t>𝒙</m:t>
                    </m:r>
                    <m:r>
                      <a:rPr lang="en-US" b="1" i="1" dirty="0" err="1">
                        <a:solidFill>
                          <a:schemeClr val="bg1"/>
                        </a:solidFill>
                        <a:latin typeface="Cambria Math"/>
                      </a:rPr>
                      <m:t>,</m:t>
                    </m:r>
                    <m:r>
                      <a:rPr lang="en-US" i="1" dirty="0" err="1">
                        <a:solidFill>
                          <a:schemeClr val="bg1"/>
                        </a:solidFill>
                        <a:latin typeface="Cambria Math"/>
                      </a:rPr>
                      <m:t>𝑦</m:t>
                    </m:r>
                    <m:r>
                      <a:rPr lang="en-US" i="1" dirty="0">
                        <a:solidFill>
                          <a:schemeClr val="bg1"/>
                        </a:solidFill>
                        <a:latin typeface="Cambria Math"/>
                      </a:rPr>
                      <m:t>)</m:t>
                    </m:r>
                  </m:oMath>
                </a14:m>
                <a:endParaRPr lang="ru-RU" dirty="0">
                  <a:solidFill>
                    <a:schemeClr val="bg1"/>
                  </a:solidFill>
                </a:endParaRPr>
              </a:p>
              <a:p>
                <a:pPr lvl="1"/>
                <a:r>
                  <a:rPr lang="ru-RU" dirty="0">
                    <a:solidFill>
                      <a:schemeClr val="bg1"/>
                    </a:solidFill>
                  </a:rPr>
                  <a:t>Больше информации, но сложнее учить</a:t>
                </a:r>
              </a:p>
            </p:txBody>
          </p:sp>
        </mc:Choice>
        <mc:Fallback xmlns="">
          <p:sp>
            <p:nvSpPr>
              <p:cNvPr id="5" name="Объект 4">
                <a:extLst>
                  <a:ext uri="{FF2B5EF4-FFF2-40B4-BE49-F238E27FC236}">
                    <a16:creationId xmlns:a16="http://schemas.microsoft.com/office/drawing/2014/main" id="{83041BB2-75E1-9E6C-FE8F-9128968CFCA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46627" y="1049482"/>
                <a:ext cx="5099009" cy="5312528"/>
              </a:xfrm>
              <a:blipFill>
                <a:blip r:embed="rId2"/>
                <a:stretch>
                  <a:fillRect l="-1737" t="-142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846D228E-85C8-D427-E1D2-A81D075495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5636" y="1536020"/>
            <a:ext cx="6799737" cy="3804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0F1F986-C63C-9FA9-EB26-DBEB748D0FC5}"/>
              </a:ext>
            </a:extLst>
          </p:cNvPr>
          <p:cNvSpPr txBox="1"/>
          <p:nvPr/>
        </p:nvSpPr>
        <p:spPr>
          <a:xfrm>
            <a:off x="5363598" y="6462877"/>
            <a:ext cx="65638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dirty="0">
                <a:solidFill>
                  <a:schemeClr val="bg1"/>
                </a:solidFill>
              </a:rPr>
              <a:t>https://</a:t>
            </a:r>
            <a:r>
              <a:rPr lang="en" dirty="0" err="1">
                <a:solidFill>
                  <a:schemeClr val="bg1"/>
                </a:solidFill>
              </a:rPr>
              <a:t>neerc.ifmo.ru</a:t>
            </a:r>
            <a:r>
              <a:rPr lang="en" dirty="0">
                <a:solidFill>
                  <a:schemeClr val="bg1"/>
                </a:solidFill>
              </a:rPr>
              <a:t>/wiki/</a:t>
            </a:r>
            <a:r>
              <a:rPr lang="en" dirty="0" err="1">
                <a:solidFill>
                  <a:schemeClr val="bg1"/>
                </a:solidFill>
              </a:rPr>
              <a:t>index.php?title</a:t>
            </a:r>
            <a:r>
              <a:rPr lang="ru-RU" dirty="0">
                <a:solidFill>
                  <a:schemeClr val="bg1"/>
                </a:solidFill>
              </a:rPr>
              <a:t>=</a:t>
            </a:r>
            <a:r>
              <a:rPr lang="ru-RU" dirty="0" err="1">
                <a:solidFill>
                  <a:schemeClr val="bg1"/>
                </a:solidFill>
              </a:rPr>
              <a:t>Порождающие_модели</a:t>
            </a: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93274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A4317C5-F0F5-5C74-C27D-825457D448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2AB2171-2136-30B3-1439-A052808DC1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457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" sz="4800" b="1" dirty="0">
                <a:solidFill>
                  <a:schemeClr val="bg1"/>
                </a:solidFill>
              </a:rPr>
              <a:t>self-supervision</a:t>
            </a:r>
            <a:r>
              <a:rPr lang="en-US" sz="4800" b="1" dirty="0">
                <a:solidFill>
                  <a:schemeClr val="bg1"/>
                </a:solidFill>
              </a:rPr>
              <a:t> learning (SSL)</a:t>
            </a:r>
            <a:r>
              <a:rPr lang="en" sz="4800" b="1" dirty="0">
                <a:solidFill>
                  <a:schemeClr val="bg1"/>
                </a:solidFill>
              </a:rPr>
              <a:t> at scale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951BA8A3-D8B1-DAC3-BDDD-57DDE2060D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768" y="939987"/>
            <a:ext cx="11566953" cy="5312528"/>
          </a:xfrm>
        </p:spPr>
        <p:txBody>
          <a:bodyPr>
            <a:norm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Веса модели, </a:t>
            </a:r>
            <a:r>
              <a:rPr lang="ru-RU" sz="2400" dirty="0" err="1">
                <a:solidFill>
                  <a:schemeClr val="bg1"/>
                </a:solidFill>
              </a:rPr>
              <a:t>предобученной</a:t>
            </a:r>
            <a:r>
              <a:rPr lang="ru-RU" sz="2400" dirty="0">
                <a:solidFill>
                  <a:schemeClr val="bg1"/>
                </a:solidFill>
              </a:rPr>
              <a:t> на </a:t>
            </a:r>
            <a:r>
              <a:rPr lang="en" sz="2400" dirty="0" err="1">
                <a:solidFill>
                  <a:schemeClr val="bg1"/>
                </a:solidFill>
              </a:rPr>
              <a:t>ImageNet’e</a:t>
            </a:r>
            <a:r>
              <a:rPr lang="en" sz="2400" dirty="0">
                <a:solidFill>
                  <a:schemeClr val="bg1"/>
                </a:solidFill>
              </a:rPr>
              <a:t>, </a:t>
            </a:r>
            <a:r>
              <a:rPr lang="ru-RU" sz="2400" dirty="0">
                <a:solidFill>
                  <a:schemeClr val="bg1"/>
                </a:solidFill>
              </a:rPr>
              <a:t>оказываются </a:t>
            </a:r>
            <a:r>
              <a:rPr lang="ru-RU" sz="2400" dirty="0" err="1">
                <a:solidFill>
                  <a:schemeClr val="bg1"/>
                </a:solidFill>
              </a:rPr>
              <a:t>субоптимальными</a:t>
            </a:r>
            <a:r>
              <a:rPr lang="ru-RU" sz="2400" dirty="0">
                <a:solidFill>
                  <a:schemeClr val="bg1"/>
                </a:solidFill>
              </a:rPr>
              <a:t>.</a:t>
            </a:r>
          </a:p>
          <a:p>
            <a:pPr lvl="1"/>
            <a:r>
              <a:rPr lang="ru-RU" dirty="0">
                <a:solidFill>
                  <a:schemeClr val="bg1"/>
                </a:solidFill>
              </a:rPr>
              <a:t>У каждого датасета есть свое смещение признаков,</a:t>
            </a:r>
          </a:p>
          <a:p>
            <a:pPr lvl="1"/>
            <a:r>
              <a:rPr lang="ru-RU" dirty="0">
                <a:solidFill>
                  <a:schemeClr val="bg1"/>
                </a:solidFill>
              </a:rPr>
              <a:t>Классы </a:t>
            </a:r>
            <a:r>
              <a:rPr lang="en" dirty="0">
                <a:solidFill>
                  <a:schemeClr val="bg1"/>
                </a:solidFill>
              </a:rPr>
              <a:t>ImageNet</a:t>
            </a:r>
            <a:r>
              <a:rPr lang="ru-RU" dirty="0">
                <a:solidFill>
                  <a:schemeClr val="bg1"/>
                </a:solidFill>
              </a:rPr>
              <a:t> – не всегда подходящие</a:t>
            </a:r>
          </a:p>
          <a:p>
            <a:pPr lvl="1"/>
            <a:r>
              <a:rPr lang="ru-RU" dirty="0">
                <a:solidFill>
                  <a:schemeClr val="bg1"/>
                </a:solidFill>
              </a:rPr>
              <a:t>Известно что разметка </a:t>
            </a:r>
            <a:r>
              <a:rPr lang="en" dirty="0">
                <a:solidFill>
                  <a:schemeClr val="bg1"/>
                </a:solidFill>
              </a:rPr>
              <a:t>ImageNet</a:t>
            </a:r>
            <a:r>
              <a:rPr lang="ru-RU" dirty="0">
                <a:solidFill>
                  <a:schemeClr val="bg1"/>
                </a:solidFill>
              </a:rPr>
              <a:t> содержит ошибки</a:t>
            </a:r>
          </a:p>
          <a:p>
            <a:r>
              <a:rPr lang="en-US" sz="2400" dirty="0">
                <a:solidFill>
                  <a:schemeClr val="bg1"/>
                </a:solidFill>
              </a:rPr>
              <a:t>SSL </a:t>
            </a:r>
            <a:r>
              <a:rPr lang="ru-RU" sz="2400" dirty="0" err="1">
                <a:solidFill>
                  <a:schemeClr val="bg1"/>
                </a:solidFill>
              </a:rPr>
              <a:t>предобучение</a:t>
            </a:r>
            <a:r>
              <a:rPr lang="ru-RU" sz="2400" dirty="0">
                <a:solidFill>
                  <a:schemeClr val="bg1"/>
                </a:solidFill>
              </a:rPr>
              <a:t> позволяет достичь более высоких показателей на известных датасетах</a:t>
            </a:r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SSL encoder + </a:t>
            </a:r>
            <a:r>
              <a:rPr lang="ru-RU" sz="2400" dirty="0">
                <a:solidFill>
                  <a:schemeClr val="bg1"/>
                </a:solidFill>
              </a:rPr>
              <a:t>простая модель (часто </a:t>
            </a:r>
            <a:r>
              <a:rPr lang="en-US" sz="2400" dirty="0" err="1">
                <a:solidFill>
                  <a:schemeClr val="bg1"/>
                </a:solidFill>
              </a:rPr>
              <a:t>knn</a:t>
            </a:r>
            <a:r>
              <a:rPr lang="en-US" sz="2400" dirty="0">
                <a:solidFill>
                  <a:schemeClr val="bg1"/>
                </a:solidFill>
              </a:rPr>
              <a:t>)</a:t>
            </a:r>
            <a:r>
              <a:rPr lang="ru-RU" sz="2400" dirty="0">
                <a:solidFill>
                  <a:schemeClr val="bg1"/>
                </a:solidFill>
              </a:rPr>
              <a:t> – хороший классификатор</a:t>
            </a:r>
          </a:p>
          <a:p>
            <a:pPr lvl="1"/>
            <a:r>
              <a:rPr lang="ru-RU" dirty="0">
                <a:solidFill>
                  <a:schemeClr val="bg1"/>
                </a:solidFill>
              </a:rPr>
              <a:t>Известно, что при тех же показателях целевой метрики</a:t>
            </a:r>
            <a:r>
              <a:rPr lang="en-US" dirty="0">
                <a:solidFill>
                  <a:schemeClr val="bg1"/>
                </a:solidFill>
              </a:rPr>
              <a:t> SSL</a:t>
            </a:r>
            <a:r>
              <a:rPr lang="ru-RU" dirty="0">
                <a:solidFill>
                  <a:schemeClr val="bg1"/>
                </a:solidFill>
              </a:rPr>
              <a:t> требует меньше данных чем </a:t>
            </a:r>
            <a:r>
              <a:rPr lang="en-US" dirty="0">
                <a:solidFill>
                  <a:schemeClr val="bg1"/>
                </a:solidFill>
              </a:rPr>
              <a:t>supervised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F71EC5-DE56-70DA-C505-7F8BB970A684}"/>
              </a:ext>
            </a:extLst>
          </p:cNvPr>
          <p:cNvSpPr txBox="1"/>
          <p:nvPr/>
        </p:nvSpPr>
        <p:spPr>
          <a:xfrm>
            <a:off x="6096000" y="6362010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 dirty="0" err="1">
                <a:solidFill>
                  <a:schemeClr val="bg1"/>
                </a:solidFill>
              </a:rPr>
              <a:t>https</a:t>
            </a:r>
            <a:r>
              <a:rPr lang="ru-RU" sz="1200" dirty="0">
                <a:solidFill>
                  <a:schemeClr val="bg1"/>
                </a:solidFill>
              </a:rPr>
              <a:t>://</a:t>
            </a:r>
            <a:r>
              <a:rPr lang="ru-RU" sz="1200" dirty="0" err="1">
                <a:solidFill>
                  <a:schemeClr val="bg1"/>
                </a:solidFill>
              </a:rPr>
              <a:t>blog.deepschool.ru</a:t>
            </a:r>
            <a:r>
              <a:rPr lang="ru-RU" sz="1200" dirty="0">
                <a:solidFill>
                  <a:schemeClr val="bg1"/>
                </a:solidFill>
              </a:rPr>
              <a:t>/</a:t>
            </a:r>
            <a:r>
              <a:rPr lang="ru-RU" sz="1200" dirty="0" err="1">
                <a:solidFill>
                  <a:schemeClr val="bg1"/>
                </a:solidFill>
              </a:rPr>
              <a:t>dl</a:t>
            </a:r>
            <a:r>
              <a:rPr lang="ru-RU" sz="1200" dirty="0">
                <a:solidFill>
                  <a:schemeClr val="bg1"/>
                </a:solidFill>
              </a:rPr>
              <a:t>/</a:t>
            </a:r>
            <a:r>
              <a:rPr lang="ru-RU" sz="1200" dirty="0" err="1">
                <a:solidFill>
                  <a:schemeClr val="bg1"/>
                </a:solidFill>
              </a:rPr>
              <a:t>self-supervised-learning</a:t>
            </a:r>
            <a:r>
              <a:rPr lang="ru-RU" sz="1200" dirty="0">
                <a:solidFill>
                  <a:schemeClr val="bg1"/>
                </a:solidFill>
              </a:rPr>
              <a:t>/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04335B-88F7-20CE-A7F6-DCCCD03BCD9D}"/>
              </a:ext>
            </a:extLst>
          </p:cNvPr>
          <p:cNvSpPr txBox="1"/>
          <p:nvPr/>
        </p:nvSpPr>
        <p:spPr>
          <a:xfrm>
            <a:off x="5307106" y="6581001"/>
            <a:ext cx="57459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sz="1200" dirty="0">
                <a:solidFill>
                  <a:schemeClr val="bg1"/>
                </a:solidFill>
              </a:rPr>
              <a:t>https://</a:t>
            </a:r>
            <a:r>
              <a:rPr lang="en" sz="1200" dirty="0" err="1">
                <a:solidFill>
                  <a:schemeClr val="bg1"/>
                </a:solidFill>
              </a:rPr>
              <a:t>alexanderdyakonov.wordpress.com</a:t>
            </a:r>
            <a:r>
              <a:rPr lang="en" sz="1200" dirty="0">
                <a:solidFill>
                  <a:schemeClr val="bg1"/>
                </a:solidFill>
              </a:rPr>
              <a:t>/2020/06/03/</a:t>
            </a:r>
            <a:r>
              <a:rPr lang="ru-RU" sz="1200" dirty="0">
                <a:solidFill>
                  <a:schemeClr val="bg1"/>
                </a:solidFill>
              </a:rPr>
              <a:t>самообучение</a:t>
            </a:r>
            <a:r>
              <a:rPr lang="en" sz="1200" dirty="0">
                <a:solidFill>
                  <a:schemeClr val="bg1"/>
                </a:solidFill>
              </a:rPr>
              <a:t>-self-supervision/</a:t>
            </a:r>
            <a:endParaRPr lang="ru-RU" sz="12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E51E8A-A44F-8105-4032-BFAFCD97F8EA}"/>
              </a:ext>
            </a:extLst>
          </p:cNvPr>
          <p:cNvSpPr txBox="1"/>
          <p:nvPr/>
        </p:nvSpPr>
        <p:spPr>
          <a:xfrm>
            <a:off x="110768" y="6457890"/>
            <a:ext cx="6926526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050" dirty="0">
                <a:solidFill>
                  <a:schemeClr val="bg1"/>
                </a:solidFill>
              </a:rPr>
              <a:t>https://</a:t>
            </a:r>
            <a:r>
              <a:rPr lang="en" sz="1050" dirty="0" err="1">
                <a:solidFill>
                  <a:schemeClr val="bg1"/>
                </a:solidFill>
              </a:rPr>
              <a:t>readmedium.com</a:t>
            </a:r>
            <a:r>
              <a:rPr lang="en" sz="1050" dirty="0">
                <a:solidFill>
                  <a:schemeClr val="bg1"/>
                </a:solidFill>
              </a:rPr>
              <a:t>/zero-shot-learning-understanding-machines-that-learn-like-humans-e670f83186b8</a:t>
            </a:r>
            <a:endParaRPr lang="ru-RU" sz="105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27685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36D4DFC-2222-0A08-9478-F41CC3A4DF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D355B44-83A1-1E49-4D56-D2864FCB1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457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" sz="4800" b="1" dirty="0">
                <a:solidFill>
                  <a:schemeClr val="bg1"/>
                </a:solidFill>
              </a:rPr>
              <a:t>self-supervision</a:t>
            </a:r>
            <a:r>
              <a:rPr lang="en-US" sz="4800" b="1" dirty="0">
                <a:solidFill>
                  <a:schemeClr val="bg1"/>
                </a:solidFill>
              </a:rPr>
              <a:t> learning (SSL)</a:t>
            </a:r>
            <a:r>
              <a:rPr lang="en" sz="4800" b="1" dirty="0">
                <a:solidFill>
                  <a:schemeClr val="bg1"/>
                </a:solidFill>
              </a:rPr>
              <a:t> at scale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558B9E8F-68A3-428C-22EB-74BBA6FA79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7" y="1049482"/>
            <a:ext cx="11566953" cy="5312528"/>
          </a:xfrm>
        </p:spPr>
        <p:txBody>
          <a:bodyPr>
            <a:normAutofit/>
          </a:bodyPr>
          <a:lstStyle/>
          <a:p>
            <a:r>
              <a:rPr lang="ru-RU" sz="2600" dirty="0">
                <a:solidFill>
                  <a:schemeClr val="bg1"/>
                </a:solidFill>
              </a:rPr>
              <a:t>Цель </a:t>
            </a:r>
            <a:r>
              <a:rPr lang="en-US" sz="2600" dirty="0">
                <a:solidFill>
                  <a:schemeClr val="bg1"/>
                </a:solidFill>
              </a:rPr>
              <a:t>SSL – </a:t>
            </a:r>
            <a:r>
              <a:rPr lang="ru-RU" sz="2600" dirty="0">
                <a:solidFill>
                  <a:schemeClr val="bg1"/>
                </a:solidFill>
              </a:rPr>
              <a:t>извлечение признакового описания изображений. </a:t>
            </a:r>
          </a:p>
          <a:p>
            <a:r>
              <a:rPr lang="ru-RU" sz="2600" dirty="0">
                <a:solidFill>
                  <a:schemeClr val="bg1"/>
                </a:solidFill>
              </a:rPr>
              <a:t>полезная информация на выходе модели — некоторые признаки / векторное представление, </a:t>
            </a:r>
          </a:p>
          <a:p>
            <a:r>
              <a:rPr lang="ru-RU" sz="2600" dirty="0">
                <a:solidFill>
                  <a:schemeClr val="bg1"/>
                </a:solidFill>
              </a:rPr>
              <a:t>Затем работают для решения так называемых “</a:t>
            </a:r>
            <a:r>
              <a:rPr lang="en" sz="2600" dirty="0">
                <a:solidFill>
                  <a:schemeClr val="bg1"/>
                </a:solidFill>
              </a:rPr>
              <a:t>downstream” </a:t>
            </a:r>
            <a:r>
              <a:rPr lang="ru-RU" sz="2600" dirty="0">
                <a:solidFill>
                  <a:schemeClr val="bg1"/>
                </a:solidFill>
              </a:rPr>
              <a:t>задач (специальных задач </a:t>
            </a:r>
            <a:r>
              <a:rPr lang="en" sz="2600" dirty="0">
                <a:solidFill>
                  <a:schemeClr val="bg1"/>
                </a:solidFill>
              </a:rPr>
              <a:t>CV — </a:t>
            </a:r>
            <a:r>
              <a:rPr lang="ru-RU" sz="2600" dirty="0">
                <a:solidFill>
                  <a:schemeClr val="bg1"/>
                </a:solidFill>
              </a:rPr>
              <a:t>классификации, сегментации и др.).</a:t>
            </a:r>
          </a:p>
          <a:p>
            <a:r>
              <a:rPr lang="ru-RU" sz="2600" dirty="0">
                <a:solidFill>
                  <a:schemeClr val="bg1"/>
                </a:solidFill>
              </a:rPr>
              <a:t>Могу быть виды </a:t>
            </a:r>
            <a:r>
              <a:rPr lang="en-US" sz="2600" dirty="0">
                <a:solidFill>
                  <a:schemeClr val="bg1"/>
                </a:solidFill>
              </a:rPr>
              <a:t>SSL </a:t>
            </a:r>
            <a:r>
              <a:rPr lang="ru-RU" sz="2600" dirty="0">
                <a:solidFill>
                  <a:schemeClr val="bg1"/>
                </a:solidFill>
              </a:rPr>
              <a:t>на основе </a:t>
            </a:r>
          </a:p>
          <a:p>
            <a:pPr lvl="1"/>
            <a:r>
              <a:rPr lang="ru-RU" sz="2600" dirty="0">
                <a:solidFill>
                  <a:schemeClr val="bg1"/>
                </a:solidFill>
              </a:rPr>
              <a:t>маскировки или искажений изображений, </a:t>
            </a:r>
          </a:p>
          <a:p>
            <a:pPr lvl="1"/>
            <a:r>
              <a:rPr lang="ru-RU" sz="2600" dirty="0">
                <a:solidFill>
                  <a:schemeClr val="bg1"/>
                </a:solidFill>
              </a:rPr>
              <a:t>отличия схожих и разных изображений (контрастные)</a:t>
            </a:r>
          </a:p>
          <a:p>
            <a:pPr lvl="1"/>
            <a:r>
              <a:rPr lang="ru-RU" sz="2600" dirty="0">
                <a:solidFill>
                  <a:schemeClr val="bg1"/>
                </a:solidFill>
              </a:rPr>
              <a:t>С использованием генеративных сетей в качестве </a:t>
            </a:r>
            <a:r>
              <a:rPr lang="ru-RU" sz="2600" dirty="0" err="1">
                <a:solidFill>
                  <a:schemeClr val="bg1"/>
                </a:solidFill>
              </a:rPr>
              <a:t>предобученных</a:t>
            </a:r>
            <a:r>
              <a:rPr lang="ru-RU" sz="2600" dirty="0">
                <a:solidFill>
                  <a:schemeClr val="bg1"/>
                </a:solidFill>
              </a:rPr>
              <a:t> </a:t>
            </a:r>
            <a:r>
              <a:rPr lang="en-US" sz="2600" dirty="0">
                <a:solidFill>
                  <a:schemeClr val="bg1"/>
                </a:solidFill>
              </a:rPr>
              <a:t>SSL</a:t>
            </a:r>
          </a:p>
          <a:p>
            <a:pPr lvl="1"/>
            <a:r>
              <a:rPr lang="ru-RU" sz="2600" dirty="0">
                <a:solidFill>
                  <a:schemeClr val="bg1"/>
                </a:solidFill>
              </a:rPr>
              <a:t>Предсказание следующего кадра (для видео) и другие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3B74AE-1085-9634-554E-47F8C71B1DD7}"/>
              </a:ext>
            </a:extLst>
          </p:cNvPr>
          <p:cNvSpPr txBox="1"/>
          <p:nvPr/>
        </p:nvSpPr>
        <p:spPr>
          <a:xfrm>
            <a:off x="6096000" y="6362010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 dirty="0" err="1">
                <a:solidFill>
                  <a:schemeClr val="bg1"/>
                </a:solidFill>
              </a:rPr>
              <a:t>https</a:t>
            </a:r>
            <a:r>
              <a:rPr lang="ru-RU" sz="1200" dirty="0">
                <a:solidFill>
                  <a:schemeClr val="bg1"/>
                </a:solidFill>
              </a:rPr>
              <a:t>://</a:t>
            </a:r>
            <a:r>
              <a:rPr lang="ru-RU" sz="1200" dirty="0" err="1">
                <a:solidFill>
                  <a:schemeClr val="bg1"/>
                </a:solidFill>
              </a:rPr>
              <a:t>blog.deepschool.ru</a:t>
            </a:r>
            <a:r>
              <a:rPr lang="ru-RU" sz="1200" dirty="0">
                <a:solidFill>
                  <a:schemeClr val="bg1"/>
                </a:solidFill>
              </a:rPr>
              <a:t>/</a:t>
            </a:r>
            <a:r>
              <a:rPr lang="ru-RU" sz="1200" dirty="0" err="1">
                <a:solidFill>
                  <a:schemeClr val="bg1"/>
                </a:solidFill>
              </a:rPr>
              <a:t>dl</a:t>
            </a:r>
            <a:r>
              <a:rPr lang="ru-RU" sz="1200" dirty="0">
                <a:solidFill>
                  <a:schemeClr val="bg1"/>
                </a:solidFill>
              </a:rPr>
              <a:t>/</a:t>
            </a:r>
            <a:r>
              <a:rPr lang="ru-RU" sz="1200" dirty="0" err="1">
                <a:solidFill>
                  <a:schemeClr val="bg1"/>
                </a:solidFill>
              </a:rPr>
              <a:t>self-supervised-learning</a:t>
            </a:r>
            <a:r>
              <a:rPr lang="ru-RU" sz="1200" dirty="0">
                <a:solidFill>
                  <a:schemeClr val="bg1"/>
                </a:solidFill>
              </a:rPr>
              <a:t>/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F97F86-318F-61A9-3E5D-7A69EFE9581A}"/>
              </a:ext>
            </a:extLst>
          </p:cNvPr>
          <p:cNvSpPr txBox="1"/>
          <p:nvPr/>
        </p:nvSpPr>
        <p:spPr>
          <a:xfrm>
            <a:off x="5307106" y="6581001"/>
            <a:ext cx="57459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sz="1200" dirty="0">
                <a:solidFill>
                  <a:schemeClr val="bg1"/>
                </a:solidFill>
              </a:rPr>
              <a:t>https://</a:t>
            </a:r>
            <a:r>
              <a:rPr lang="en" sz="1200" dirty="0" err="1">
                <a:solidFill>
                  <a:schemeClr val="bg1"/>
                </a:solidFill>
              </a:rPr>
              <a:t>alexanderdyakonov.wordpress.com</a:t>
            </a:r>
            <a:r>
              <a:rPr lang="en" sz="1200" dirty="0">
                <a:solidFill>
                  <a:schemeClr val="bg1"/>
                </a:solidFill>
              </a:rPr>
              <a:t>/2020/06/03/</a:t>
            </a:r>
            <a:r>
              <a:rPr lang="ru-RU" sz="1200" dirty="0">
                <a:solidFill>
                  <a:schemeClr val="bg1"/>
                </a:solidFill>
              </a:rPr>
              <a:t>самообучение</a:t>
            </a:r>
            <a:r>
              <a:rPr lang="en" sz="1200" dirty="0">
                <a:solidFill>
                  <a:schemeClr val="bg1"/>
                </a:solidFill>
              </a:rPr>
              <a:t>-self-supervision/</a:t>
            </a:r>
            <a:endParaRPr lang="ru-RU" sz="12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84492F-1BEA-FC24-091D-D19BEF77303D}"/>
              </a:ext>
            </a:extLst>
          </p:cNvPr>
          <p:cNvSpPr txBox="1"/>
          <p:nvPr/>
        </p:nvSpPr>
        <p:spPr>
          <a:xfrm>
            <a:off x="1945341" y="6550223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dirty="0" err="1">
                <a:solidFill>
                  <a:schemeClr val="bg1"/>
                </a:solidFill>
              </a:rPr>
              <a:t>https</a:t>
            </a:r>
            <a:r>
              <a:rPr lang="ru-RU" sz="1400" dirty="0">
                <a:solidFill>
                  <a:schemeClr val="bg1"/>
                </a:solidFill>
              </a:rPr>
              <a:t>://</a:t>
            </a:r>
            <a:r>
              <a:rPr lang="ru-RU" sz="1400" dirty="0" err="1">
                <a:solidFill>
                  <a:schemeClr val="bg1"/>
                </a:solidFill>
              </a:rPr>
              <a:t>arxiv.org</a:t>
            </a:r>
            <a:r>
              <a:rPr lang="ru-RU" sz="1400" dirty="0">
                <a:solidFill>
                  <a:schemeClr val="bg1"/>
                </a:solidFill>
              </a:rPr>
              <a:t>/</a:t>
            </a:r>
            <a:r>
              <a:rPr lang="ru-RU" sz="1400" dirty="0" err="1">
                <a:solidFill>
                  <a:schemeClr val="bg1"/>
                </a:solidFill>
              </a:rPr>
              <a:t>abs</a:t>
            </a:r>
            <a:r>
              <a:rPr lang="ru-RU" sz="1400" dirty="0">
                <a:solidFill>
                  <a:schemeClr val="bg1"/>
                </a:solidFill>
              </a:rPr>
              <a:t>/2304.12210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5D6210-4A1A-5B11-FD0D-C1374D2C776B}"/>
              </a:ext>
            </a:extLst>
          </p:cNvPr>
          <p:cNvSpPr txBox="1"/>
          <p:nvPr/>
        </p:nvSpPr>
        <p:spPr>
          <a:xfrm>
            <a:off x="2084072" y="6317617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 dirty="0" err="1">
                <a:solidFill>
                  <a:schemeClr val="bg1"/>
                </a:solidFill>
              </a:rPr>
              <a:t>https</a:t>
            </a:r>
            <a:r>
              <a:rPr lang="ru-RU" sz="1200" dirty="0">
                <a:solidFill>
                  <a:schemeClr val="bg1"/>
                </a:solidFill>
              </a:rPr>
              <a:t>://</a:t>
            </a:r>
            <a:r>
              <a:rPr lang="ru-RU" sz="1200" dirty="0" err="1">
                <a:solidFill>
                  <a:schemeClr val="bg1"/>
                </a:solidFill>
              </a:rPr>
              <a:t>habr.com</a:t>
            </a:r>
            <a:r>
              <a:rPr lang="ru-RU" sz="1200" dirty="0">
                <a:solidFill>
                  <a:schemeClr val="bg1"/>
                </a:solidFill>
              </a:rPr>
              <a:t>/</a:t>
            </a:r>
            <a:r>
              <a:rPr lang="ru-RU" sz="1200" dirty="0" err="1">
                <a:solidFill>
                  <a:schemeClr val="bg1"/>
                </a:solidFill>
              </a:rPr>
              <a:t>ru</a:t>
            </a:r>
            <a:r>
              <a:rPr lang="ru-RU" sz="1200" dirty="0">
                <a:solidFill>
                  <a:schemeClr val="bg1"/>
                </a:solidFill>
              </a:rPr>
              <a:t>/</a:t>
            </a:r>
            <a:r>
              <a:rPr lang="ru-RU" sz="1200" dirty="0" err="1">
                <a:solidFill>
                  <a:schemeClr val="bg1"/>
                </a:solidFill>
              </a:rPr>
              <a:t>articles</a:t>
            </a:r>
            <a:r>
              <a:rPr lang="ru-RU" sz="1200" dirty="0">
                <a:solidFill>
                  <a:schemeClr val="bg1"/>
                </a:solidFill>
              </a:rPr>
              <a:t>/704714/</a:t>
            </a:r>
          </a:p>
        </p:txBody>
      </p:sp>
    </p:spTree>
    <p:extLst>
      <p:ext uri="{BB962C8B-B14F-4D97-AF65-F5344CB8AC3E}">
        <p14:creationId xmlns:p14="http://schemas.microsoft.com/office/powerpoint/2010/main" val="14636636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02DFA4E-720B-98B2-0829-687BB7EE68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76B3D31-2E24-9CC4-5ABB-7C844199B8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457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" sz="4800" b="1" dirty="0">
                <a:solidFill>
                  <a:schemeClr val="bg1"/>
                </a:solidFill>
              </a:rPr>
              <a:t>self-supervision</a:t>
            </a:r>
            <a:r>
              <a:rPr lang="en-US" sz="4800" b="1" dirty="0">
                <a:solidFill>
                  <a:schemeClr val="bg1"/>
                </a:solidFill>
              </a:rPr>
              <a:t> learning (SSL)</a:t>
            </a:r>
            <a:r>
              <a:rPr lang="en" sz="4800" b="1" dirty="0">
                <a:solidFill>
                  <a:schemeClr val="bg1"/>
                </a:solidFill>
              </a:rPr>
              <a:t> at scale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20891699-A004-526E-D6C3-97C4F693B3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768" y="939987"/>
            <a:ext cx="11566953" cy="5312528"/>
          </a:xfrm>
        </p:spPr>
        <p:txBody>
          <a:bodyPr>
            <a:norm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Применения </a:t>
            </a:r>
            <a:r>
              <a:rPr lang="en-US" sz="2400" dirty="0">
                <a:solidFill>
                  <a:schemeClr val="bg1"/>
                </a:solidFill>
              </a:rPr>
              <a:t>SSL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613091-67FD-4FAF-9140-48FAAA5BE3AE}"/>
              </a:ext>
            </a:extLst>
          </p:cNvPr>
          <p:cNvSpPr txBox="1"/>
          <p:nvPr/>
        </p:nvSpPr>
        <p:spPr>
          <a:xfrm>
            <a:off x="6096000" y="6362010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 dirty="0" err="1">
                <a:solidFill>
                  <a:schemeClr val="bg1"/>
                </a:solidFill>
              </a:rPr>
              <a:t>https</a:t>
            </a:r>
            <a:r>
              <a:rPr lang="ru-RU" sz="1200" dirty="0">
                <a:solidFill>
                  <a:schemeClr val="bg1"/>
                </a:solidFill>
              </a:rPr>
              <a:t>://</a:t>
            </a:r>
            <a:r>
              <a:rPr lang="ru-RU" sz="1200" dirty="0" err="1">
                <a:solidFill>
                  <a:schemeClr val="bg1"/>
                </a:solidFill>
              </a:rPr>
              <a:t>blog.deepschool.ru</a:t>
            </a:r>
            <a:r>
              <a:rPr lang="ru-RU" sz="1200" dirty="0">
                <a:solidFill>
                  <a:schemeClr val="bg1"/>
                </a:solidFill>
              </a:rPr>
              <a:t>/</a:t>
            </a:r>
            <a:r>
              <a:rPr lang="ru-RU" sz="1200" dirty="0" err="1">
                <a:solidFill>
                  <a:schemeClr val="bg1"/>
                </a:solidFill>
              </a:rPr>
              <a:t>dl</a:t>
            </a:r>
            <a:r>
              <a:rPr lang="ru-RU" sz="1200" dirty="0">
                <a:solidFill>
                  <a:schemeClr val="bg1"/>
                </a:solidFill>
              </a:rPr>
              <a:t>/</a:t>
            </a:r>
            <a:r>
              <a:rPr lang="ru-RU" sz="1200" dirty="0" err="1">
                <a:solidFill>
                  <a:schemeClr val="bg1"/>
                </a:solidFill>
              </a:rPr>
              <a:t>self-supervised-learning</a:t>
            </a:r>
            <a:r>
              <a:rPr lang="ru-RU" sz="1200" dirty="0">
                <a:solidFill>
                  <a:schemeClr val="bg1"/>
                </a:solidFill>
              </a:rPr>
              <a:t>/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0AE538-BA24-92B5-FB5D-74797A34E8FD}"/>
              </a:ext>
            </a:extLst>
          </p:cNvPr>
          <p:cNvSpPr txBox="1"/>
          <p:nvPr/>
        </p:nvSpPr>
        <p:spPr>
          <a:xfrm>
            <a:off x="5307106" y="6581001"/>
            <a:ext cx="57459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sz="1200" dirty="0">
                <a:solidFill>
                  <a:schemeClr val="bg1"/>
                </a:solidFill>
              </a:rPr>
              <a:t>https://</a:t>
            </a:r>
            <a:r>
              <a:rPr lang="en" sz="1200" dirty="0" err="1">
                <a:solidFill>
                  <a:schemeClr val="bg1"/>
                </a:solidFill>
              </a:rPr>
              <a:t>alexanderdyakonov.wordpress.com</a:t>
            </a:r>
            <a:r>
              <a:rPr lang="en" sz="1200" dirty="0">
                <a:solidFill>
                  <a:schemeClr val="bg1"/>
                </a:solidFill>
              </a:rPr>
              <a:t>/2020/06/03/</a:t>
            </a:r>
            <a:r>
              <a:rPr lang="ru-RU" sz="1200" dirty="0">
                <a:solidFill>
                  <a:schemeClr val="bg1"/>
                </a:solidFill>
              </a:rPr>
              <a:t>самообучение</a:t>
            </a:r>
            <a:r>
              <a:rPr lang="en" sz="1200" dirty="0">
                <a:solidFill>
                  <a:schemeClr val="bg1"/>
                </a:solidFill>
              </a:rPr>
              <a:t>-self-supervision/</a:t>
            </a:r>
            <a:endParaRPr lang="ru-RU" sz="12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081EAE-4378-EF7D-FFA5-B52DA63EE354}"/>
              </a:ext>
            </a:extLst>
          </p:cNvPr>
          <p:cNvSpPr txBox="1"/>
          <p:nvPr/>
        </p:nvSpPr>
        <p:spPr>
          <a:xfrm>
            <a:off x="110768" y="6457890"/>
            <a:ext cx="6926526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050" dirty="0">
                <a:solidFill>
                  <a:schemeClr val="bg1"/>
                </a:solidFill>
              </a:rPr>
              <a:t>https://</a:t>
            </a:r>
            <a:r>
              <a:rPr lang="en" sz="1050" dirty="0" err="1">
                <a:solidFill>
                  <a:schemeClr val="bg1"/>
                </a:solidFill>
              </a:rPr>
              <a:t>readmedium.com</a:t>
            </a:r>
            <a:r>
              <a:rPr lang="en" sz="1050" dirty="0">
                <a:solidFill>
                  <a:schemeClr val="bg1"/>
                </a:solidFill>
              </a:rPr>
              <a:t>/zero-shot-learning-understanding-machines-that-learn-like-humans-e670f83186b8</a:t>
            </a:r>
            <a:endParaRPr lang="ru-RU" sz="1050" dirty="0">
              <a:solidFill>
                <a:schemeClr val="bg1"/>
              </a:solidFill>
            </a:endParaRPr>
          </a:p>
        </p:txBody>
      </p:sp>
      <p:pic>
        <p:nvPicPr>
          <p:cNvPr id="22530" name="Picture 2">
            <a:extLst>
              <a:ext uri="{FF2B5EF4-FFF2-40B4-BE49-F238E27FC236}">
                <a16:creationId xmlns:a16="http://schemas.microsoft.com/office/drawing/2014/main" id="{DEFEA6BF-383B-77A8-90E4-878CBAA9BA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159" y="3390105"/>
            <a:ext cx="4142703" cy="1890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DFC0223-2C3D-4E2E-EF89-98BF5686CC79}"/>
              </a:ext>
            </a:extLst>
          </p:cNvPr>
          <p:cNvSpPr txBox="1"/>
          <p:nvPr/>
        </p:nvSpPr>
        <p:spPr>
          <a:xfrm>
            <a:off x="110768" y="2418834"/>
            <a:ext cx="415962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Zero-shot learning:</a:t>
            </a:r>
          </a:p>
          <a:p>
            <a:r>
              <a:rPr lang="ru-RU" dirty="0">
                <a:solidFill>
                  <a:schemeClr val="bg1"/>
                </a:solidFill>
              </a:rPr>
              <a:t>Задав вход мы ищем к какому кластеру признаков мы ближе всего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4578" name="Picture 2" descr="What is one-shot learning? - TechTalks">
            <a:extLst>
              <a:ext uri="{FF2B5EF4-FFF2-40B4-BE49-F238E27FC236}">
                <a16:creationId xmlns:a16="http://schemas.microsoft.com/office/drawing/2014/main" id="{5C9AE19E-73F6-E0B5-69C6-695FD93BC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0014" y="3342164"/>
            <a:ext cx="3688953" cy="1844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769B9EA-581F-A683-CDE1-69D056228359}"/>
              </a:ext>
            </a:extLst>
          </p:cNvPr>
          <p:cNvSpPr txBox="1"/>
          <p:nvPr/>
        </p:nvSpPr>
        <p:spPr>
          <a:xfrm>
            <a:off x="4808274" y="2357279"/>
            <a:ext cx="318824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one-shot learning:</a:t>
            </a:r>
          </a:p>
          <a:p>
            <a:r>
              <a:rPr lang="ru-RU" dirty="0">
                <a:solidFill>
                  <a:schemeClr val="bg1"/>
                </a:solidFill>
              </a:rPr>
              <a:t>Сравнение известного и неизвестного входа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FD91F7-66C1-4966-4F0E-5523986322D6}"/>
              </a:ext>
            </a:extLst>
          </p:cNvPr>
          <p:cNvSpPr txBox="1"/>
          <p:nvPr/>
        </p:nvSpPr>
        <p:spPr>
          <a:xfrm>
            <a:off x="470647" y="6625351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 dirty="0" err="1">
                <a:solidFill>
                  <a:schemeClr val="bg1"/>
                </a:solidFill>
              </a:rPr>
              <a:t>https</a:t>
            </a:r>
            <a:r>
              <a:rPr lang="ru-RU" sz="1200" dirty="0">
                <a:solidFill>
                  <a:schemeClr val="bg1"/>
                </a:solidFill>
              </a:rPr>
              <a:t>://</a:t>
            </a:r>
            <a:r>
              <a:rPr lang="ru-RU" sz="1200" dirty="0" err="1">
                <a:solidFill>
                  <a:schemeClr val="bg1"/>
                </a:solidFill>
              </a:rPr>
              <a:t>encord.com</a:t>
            </a:r>
            <a:r>
              <a:rPr lang="ru-RU" sz="1200" dirty="0">
                <a:solidFill>
                  <a:schemeClr val="bg1"/>
                </a:solidFill>
              </a:rPr>
              <a:t>/</a:t>
            </a:r>
            <a:r>
              <a:rPr lang="ru-RU" sz="1200" dirty="0" err="1">
                <a:solidFill>
                  <a:schemeClr val="bg1"/>
                </a:solidFill>
              </a:rPr>
              <a:t>blog</a:t>
            </a:r>
            <a:r>
              <a:rPr lang="ru-RU" sz="1200" dirty="0">
                <a:solidFill>
                  <a:schemeClr val="bg1"/>
                </a:solidFill>
              </a:rPr>
              <a:t>/</a:t>
            </a:r>
            <a:r>
              <a:rPr lang="ru-RU" sz="1200" dirty="0" err="1">
                <a:solidFill>
                  <a:schemeClr val="bg1"/>
                </a:solidFill>
              </a:rPr>
              <a:t>one-shot-learning-guide</a:t>
            </a:r>
            <a:r>
              <a:rPr lang="ru-RU" sz="1200" dirty="0">
                <a:solidFill>
                  <a:schemeClr val="bg1"/>
                </a:solidFill>
              </a:rPr>
              <a:t>/</a:t>
            </a:r>
          </a:p>
        </p:txBody>
      </p:sp>
      <p:pic>
        <p:nvPicPr>
          <p:cNvPr id="24580" name="Picture 4" descr="relation-network">
            <a:extLst>
              <a:ext uri="{FF2B5EF4-FFF2-40B4-BE49-F238E27FC236}">
                <a16:creationId xmlns:a16="http://schemas.microsoft.com/office/drawing/2014/main" id="{959842C5-128D-39F3-53B0-7C37D3DF0D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0119" y="3390104"/>
            <a:ext cx="3448754" cy="1749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60218A6-B520-9B48-D392-64FE29C6F9AE}"/>
              </a:ext>
            </a:extLst>
          </p:cNvPr>
          <p:cNvSpPr txBox="1"/>
          <p:nvPr/>
        </p:nvSpPr>
        <p:spPr>
          <a:xfrm>
            <a:off x="7996517" y="2321922"/>
            <a:ext cx="415962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few-shot learning:</a:t>
            </a:r>
          </a:p>
          <a:p>
            <a:r>
              <a:rPr lang="ru-RU" dirty="0">
                <a:solidFill>
                  <a:schemeClr val="bg1"/>
                </a:solidFill>
              </a:rPr>
              <a:t>Сравнение неизвестного изображения с представителями разных известных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9058479-7BCA-33D3-258D-603B223F5F9A}"/>
              </a:ext>
            </a:extLst>
          </p:cNvPr>
          <p:cNvSpPr txBox="1"/>
          <p:nvPr/>
        </p:nvSpPr>
        <p:spPr>
          <a:xfrm>
            <a:off x="1485664" y="6262223"/>
            <a:ext cx="61087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100" dirty="0" err="1">
                <a:solidFill>
                  <a:schemeClr val="bg1"/>
                </a:solidFill>
              </a:rPr>
              <a:t>https</a:t>
            </a:r>
            <a:r>
              <a:rPr lang="ru-RU" sz="1100" dirty="0">
                <a:solidFill>
                  <a:schemeClr val="bg1"/>
                </a:solidFill>
              </a:rPr>
              <a:t>://</a:t>
            </a:r>
            <a:r>
              <a:rPr lang="ru-RU" sz="1100" dirty="0" err="1">
                <a:solidFill>
                  <a:schemeClr val="bg1"/>
                </a:solidFill>
              </a:rPr>
              <a:t>blog.deepschool.ru</a:t>
            </a:r>
            <a:r>
              <a:rPr lang="ru-RU" sz="1100" dirty="0">
                <a:solidFill>
                  <a:schemeClr val="bg1"/>
                </a:solidFill>
              </a:rPr>
              <a:t>/</a:t>
            </a:r>
            <a:r>
              <a:rPr lang="ru-RU" sz="1100" dirty="0" err="1">
                <a:solidFill>
                  <a:schemeClr val="bg1"/>
                </a:solidFill>
              </a:rPr>
              <a:t>cv</a:t>
            </a:r>
            <a:r>
              <a:rPr lang="ru-RU" sz="1100" dirty="0">
                <a:solidFill>
                  <a:schemeClr val="bg1"/>
                </a:solidFill>
              </a:rPr>
              <a:t>/</a:t>
            </a:r>
            <a:r>
              <a:rPr lang="ru-RU" sz="1100" dirty="0" err="1">
                <a:solidFill>
                  <a:schemeClr val="bg1"/>
                </a:solidFill>
              </a:rPr>
              <a:t>few-shot-learning</a:t>
            </a:r>
            <a:r>
              <a:rPr lang="ru-RU" sz="1100" dirty="0">
                <a:solidFill>
                  <a:schemeClr val="bg1"/>
                </a:solidFill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2970502682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2949</TotalTime>
  <Words>4240</Words>
  <Application>Microsoft Macintosh PowerPoint</Application>
  <PresentationFormat>Широкоэкранный</PresentationFormat>
  <Paragraphs>375</Paragraphs>
  <Slides>46</Slides>
  <Notes>2</Notes>
  <HiddenSlides>14</HiddenSlides>
  <MMClips>0</MMClips>
  <ScaleCrop>false</ScaleCrop>
  <HeadingPairs>
    <vt:vector size="6" baseType="variant">
      <vt:variant>
        <vt:lpstr>Использованные шрифты</vt:lpstr>
      </vt:variant>
      <vt:variant>
        <vt:i4>9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46</vt:i4>
      </vt:variant>
    </vt:vector>
  </HeadingPairs>
  <TitlesOfParts>
    <vt:vector size="56" baseType="lpstr">
      <vt:lpstr>-apple-system</vt:lpstr>
      <vt:lpstr>Aptos</vt:lpstr>
      <vt:lpstr>Arial</vt:lpstr>
      <vt:lpstr>Calibri</vt:lpstr>
      <vt:lpstr>Calibri Light</vt:lpstr>
      <vt:lpstr>Cambria Math</vt:lpstr>
      <vt:lpstr>Montserrat ExtraBold</vt:lpstr>
      <vt:lpstr>PetersburgC-Identity-H</vt:lpstr>
      <vt:lpstr>system-ui</vt:lpstr>
      <vt:lpstr>Тема Office</vt:lpstr>
      <vt:lpstr>Презентация PowerPoint</vt:lpstr>
      <vt:lpstr>Ограничения supervised models</vt:lpstr>
      <vt:lpstr>Презентация PowerPoint</vt:lpstr>
      <vt:lpstr>Презентация PowerPoint</vt:lpstr>
      <vt:lpstr>Базисная модель (foundation model, FM)</vt:lpstr>
      <vt:lpstr>FM – это Генеративные модели</vt:lpstr>
      <vt:lpstr>self-supervision learning (SSL) at scale</vt:lpstr>
      <vt:lpstr>self-supervision learning (SSL) at scale</vt:lpstr>
      <vt:lpstr>self-supervision learning (SSL) at scale</vt:lpstr>
      <vt:lpstr>Виды SSL at scale</vt:lpstr>
      <vt:lpstr>self-supervision at scale</vt:lpstr>
      <vt:lpstr>Виды SSL at scale</vt:lpstr>
      <vt:lpstr>Виды SSL at scale</vt:lpstr>
      <vt:lpstr>Self-supervision at scale CLIP</vt:lpstr>
      <vt:lpstr>self-supervision at scale CLIP</vt:lpstr>
      <vt:lpstr>self-supervision at scale CLIP</vt:lpstr>
      <vt:lpstr>CLIP-like модели</vt:lpstr>
      <vt:lpstr>DINO (self-Distillation with no labels)</vt:lpstr>
      <vt:lpstr>DINO</vt:lpstr>
      <vt:lpstr>Segment Anything Models</vt:lpstr>
      <vt:lpstr>Segment Anything Models</vt:lpstr>
      <vt:lpstr>Segment Anything Models V2</vt:lpstr>
      <vt:lpstr>Segment Anything Models V3</vt:lpstr>
      <vt:lpstr>VLM</vt:lpstr>
      <vt:lpstr>VLM</vt:lpstr>
      <vt:lpstr>VLM</vt:lpstr>
      <vt:lpstr>VLM</vt:lpstr>
      <vt:lpstr>VLA  </vt:lpstr>
      <vt:lpstr>self-supervision at scale SigCLIP</vt:lpstr>
      <vt:lpstr>Порождающие сети</vt:lpstr>
      <vt:lpstr>Порождающие сети</vt:lpstr>
      <vt:lpstr>Использование порождающих сети</vt:lpstr>
      <vt:lpstr>Порождающие сети</vt:lpstr>
      <vt:lpstr>Вариационный автоэенкодер VAE</vt:lpstr>
      <vt:lpstr>Порождающие состязательные сети (GAN)</vt:lpstr>
      <vt:lpstr>Порождающие состязательные сети (GAN)</vt:lpstr>
      <vt:lpstr>Некоторые типы GAN</vt:lpstr>
      <vt:lpstr>GAN. Обучение</vt:lpstr>
      <vt:lpstr>Соревновательный автоэенкодер</vt:lpstr>
      <vt:lpstr>Порождающие состязательные сети (GAN). DCGAN</vt:lpstr>
      <vt:lpstr>Порождающие состязательные сети. Conditional GAN</vt:lpstr>
      <vt:lpstr>Порождающие состязательные сети. Conditional GAN</vt:lpstr>
      <vt:lpstr>Порождающие сети. InfoGAN</vt:lpstr>
      <vt:lpstr>Порождающие сети. InfoGAN</vt:lpstr>
      <vt:lpstr>Вариационный автоэенкодер VAE+GAN</vt:lpstr>
      <vt:lpstr>Cycle GAN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Задача генерации</dc:title>
  <dc:creator>Ронкин Михаил Владимирович</dc:creator>
  <cp:lastModifiedBy>Ронкин Михаил Владимирович</cp:lastModifiedBy>
  <cp:revision>40</cp:revision>
  <dcterms:created xsi:type="dcterms:W3CDTF">2021-12-17T14:10:12Z</dcterms:created>
  <dcterms:modified xsi:type="dcterms:W3CDTF">2025-11-25T07:06:57Z</dcterms:modified>
</cp:coreProperties>
</file>